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55" r:id="rId2"/>
    <p:sldId id="313" r:id="rId3"/>
    <p:sldId id="257" r:id="rId4"/>
    <p:sldId id="392" r:id="rId5"/>
    <p:sldId id="314" r:id="rId6"/>
    <p:sldId id="437" r:id="rId7"/>
    <p:sldId id="438" r:id="rId8"/>
    <p:sldId id="439" r:id="rId9"/>
    <p:sldId id="456" r:id="rId10"/>
    <p:sldId id="457" r:id="rId11"/>
    <p:sldId id="458" r:id="rId12"/>
    <p:sldId id="459" r:id="rId13"/>
    <p:sldId id="460" r:id="rId14"/>
    <p:sldId id="440" r:id="rId15"/>
    <p:sldId id="461" r:id="rId16"/>
    <p:sldId id="462" r:id="rId17"/>
    <p:sldId id="463" r:id="rId18"/>
    <p:sldId id="442" r:id="rId19"/>
    <p:sldId id="443" r:id="rId20"/>
    <p:sldId id="444" r:id="rId21"/>
    <p:sldId id="446" r:id="rId22"/>
    <p:sldId id="445" r:id="rId23"/>
    <p:sldId id="447" r:id="rId24"/>
    <p:sldId id="449" r:id="rId25"/>
    <p:sldId id="450" r:id="rId26"/>
    <p:sldId id="451" r:id="rId27"/>
    <p:sldId id="394" r:id="rId28"/>
    <p:sldId id="453" r:id="rId29"/>
    <p:sldId id="454" r:id="rId30"/>
    <p:sldId id="395" r:id="rId31"/>
    <p:sldId id="396" r:id="rId32"/>
    <p:sldId id="397" r:id="rId33"/>
    <p:sldId id="285" r:id="rId3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263641C4-3A55-436C-98CB-2D7B17B68B55}">
          <p14:sldIdLst>
            <p14:sldId id="455"/>
            <p14:sldId id="313"/>
            <p14:sldId id="257"/>
            <p14:sldId id="392"/>
            <p14:sldId id="314"/>
            <p14:sldId id="437"/>
            <p14:sldId id="438"/>
            <p14:sldId id="439"/>
            <p14:sldId id="456"/>
            <p14:sldId id="457"/>
            <p14:sldId id="458"/>
            <p14:sldId id="459"/>
            <p14:sldId id="460"/>
            <p14:sldId id="440"/>
            <p14:sldId id="461"/>
            <p14:sldId id="462"/>
            <p14:sldId id="463"/>
            <p14:sldId id="442"/>
            <p14:sldId id="443"/>
            <p14:sldId id="444"/>
            <p14:sldId id="446"/>
            <p14:sldId id="445"/>
            <p14:sldId id="447"/>
            <p14:sldId id="449"/>
            <p14:sldId id="450"/>
            <p14:sldId id="451"/>
            <p14:sldId id="394"/>
            <p14:sldId id="453"/>
            <p14:sldId id="454"/>
            <p14:sldId id="395"/>
            <p14:sldId id="396"/>
            <p14:sldId id="397"/>
            <p14:sldId id="285"/>
          </p14:sldIdLst>
        </p14:section>
        <p14:section name="Sekcja bez tytułu" id="{1E0FB385-EACF-4695-B149-DA9EFCDC53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89"/>
    <p:restoredTop sz="94407"/>
  </p:normalViewPr>
  <p:slideViewPr>
    <p:cSldViewPr snapToGrid="0">
      <p:cViewPr varScale="1">
        <p:scale>
          <a:sx n="121" d="100"/>
          <a:sy n="121" d="100"/>
        </p:scale>
        <p:origin x="760" y="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3A3AA-0C37-40D6-B070-05D47D215E72}" type="doc">
      <dgm:prSet loTypeId="urn:microsoft.com/office/officeart/2005/8/layout/process1" loCatId="process" qsTypeId="urn:microsoft.com/office/officeart/2005/8/quickstyle/simple5" qsCatId="simple" csTypeId="urn:microsoft.com/office/officeart/2005/8/colors/colorful5" csCatId="colorful" phldr="1"/>
      <dgm:spPr/>
      <dgm:t>
        <a:bodyPr/>
        <a:lstStyle/>
        <a:p>
          <a:endParaRPr lang="pl-PL"/>
        </a:p>
      </dgm:t>
    </dgm:pt>
    <dgm:pt modelId="{4D0484D9-36A4-4B65-BE58-95D092570EAD}">
      <dgm:prSet phldrT="[Tekst]"/>
      <dgm:spPr>
        <a:solidFill>
          <a:srgbClr val="00B050"/>
        </a:solidFill>
      </dgm:spPr>
      <dgm:t>
        <a:bodyPr/>
        <a:lstStyle/>
        <a:p>
          <a:r>
            <a:rPr lang="pl-PL" dirty="0"/>
            <a:t>Wyjaśnienie zagadnienia przez nauczyciela</a:t>
          </a:r>
        </a:p>
      </dgm:t>
    </dgm:pt>
    <dgm:pt modelId="{2AB682A4-36D1-4E55-A7B0-D654717EFF72}" type="parTrans" cxnId="{02B766F0-6B89-4415-B5A1-2DEDC02E7256}">
      <dgm:prSet/>
      <dgm:spPr/>
      <dgm:t>
        <a:bodyPr/>
        <a:lstStyle/>
        <a:p>
          <a:endParaRPr lang="pl-PL"/>
        </a:p>
      </dgm:t>
    </dgm:pt>
    <dgm:pt modelId="{C75E8195-76BC-43AD-B943-4FACE86383E2}" type="sibTrans" cxnId="{02B766F0-6B89-4415-B5A1-2DEDC02E7256}">
      <dgm:prSet/>
      <dgm:spPr>
        <a:solidFill>
          <a:srgbClr val="FF6600"/>
        </a:solidFill>
      </dgm:spPr>
      <dgm:t>
        <a:bodyPr/>
        <a:lstStyle/>
        <a:p>
          <a:endParaRPr lang="pl-PL"/>
        </a:p>
      </dgm:t>
    </dgm:pt>
    <dgm:pt modelId="{B9673B38-8607-42F8-B1D7-18305BE8CEE0}">
      <dgm:prSet phldrT="[Tekst]"/>
      <dgm:spPr>
        <a:solidFill>
          <a:srgbClr val="CC0000"/>
        </a:solidFill>
      </dgm:spPr>
      <dgm:t>
        <a:bodyPr/>
        <a:lstStyle/>
        <a:p>
          <a:r>
            <a:rPr lang="pl-PL" dirty="0"/>
            <a:t>Przeprowadzenie doświadczenia</a:t>
          </a:r>
        </a:p>
      </dgm:t>
    </dgm:pt>
    <dgm:pt modelId="{900480E1-4A3E-4627-AB16-E909EF60BA1C}" type="parTrans" cxnId="{6C182985-7C60-4202-B585-D49C3BD7723E}">
      <dgm:prSet/>
      <dgm:spPr/>
      <dgm:t>
        <a:bodyPr/>
        <a:lstStyle/>
        <a:p>
          <a:endParaRPr lang="pl-PL"/>
        </a:p>
      </dgm:t>
    </dgm:pt>
    <dgm:pt modelId="{40A6EF95-9950-431D-91F2-CEAD838A587D}" type="sibTrans" cxnId="{6C182985-7C60-4202-B585-D49C3BD7723E}">
      <dgm:prSet/>
      <dgm:spPr>
        <a:solidFill>
          <a:srgbClr val="FF6600"/>
        </a:solidFill>
      </dgm:spPr>
      <dgm:t>
        <a:bodyPr/>
        <a:lstStyle/>
        <a:p>
          <a:endParaRPr lang="pl-PL"/>
        </a:p>
      </dgm:t>
    </dgm:pt>
    <dgm:pt modelId="{83AEEC4F-27C8-446C-B187-23CFF5DE04EC}">
      <dgm:prSet phldrT="[Tekst]"/>
      <dgm:spPr/>
      <dgm:t>
        <a:bodyPr/>
        <a:lstStyle/>
        <a:p>
          <a:r>
            <a:rPr lang="pl-PL" dirty="0"/>
            <a:t>Omówienie wyników jako praktycznego uzasadnienia wcześniej omawianej teorii</a:t>
          </a:r>
        </a:p>
      </dgm:t>
    </dgm:pt>
    <dgm:pt modelId="{1508578B-59D1-48D4-90B0-02CA0DFEAB1E}" type="parTrans" cxnId="{1886F2E2-226D-4583-8AAE-1BF7242872C0}">
      <dgm:prSet/>
      <dgm:spPr/>
      <dgm:t>
        <a:bodyPr/>
        <a:lstStyle/>
        <a:p>
          <a:endParaRPr lang="pl-PL"/>
        </a:p>
      </dgm:t>
    </dgm:pt>
    <dgm:pt modelId="{A310FEF9-B635-4B29-BB6A-C1C001D7EA92}" type="sibTrans" cxnId="{1886F2E2-226D-4583-8AAE-1BF7242872C0}">
      <dgm:prSet/>
      <dgm:spPr/>
      <dgm:t>
        <a:bodyPr/>
        <a:lstStyle/>
        <a:p>
          <a:endParaRPr lang="pl-PL"/>
        </a:p>
      </dgm:t>
    </dgm:pt>
    <dgm:pt modelId="{6E100681-DC9C-4F0C-85B3-31D7A3870DEF}" type="pres">
      <dgm:prSet presAssocID="{8823A3AA-0C37-40D6-B070-05D47D215E72}" presName="Name0" presStyleCnt="0">
        <dgm:presLayoutVars>
          <dgm:dir/>
          <dgm:resizeHandles val="exact"/>
        </dgm:presLayoutVars>
      </dgm:prSet>
      <dgm:spPr/>
    </dgm:pt>
    <dgm:pt modelId="{F1B9D35A-40AC-49EC-AE49-8F26CED0616E}" type="pres">
      <dgm:prSet presAssocID="{4D0484D9-36A4-4B65-BE58-95D092570EAD}" presName="node" presStyleLbl="node1" presStyleIdx="0" presStyleCnt="3" custScaleY="141263">
        <dgm:presLayoutVars>
          <dgm:bulletEnabled val="1"/>
        </dgm:presLayoutVars>
      </dgm:prSet>
      <dgm:spPr/>
    </dgm:pt>
    <dgm:pt modelId="{5884151C-3DE3-4010-ACC3-4CEFFCCEA293}" type="pres">
      <dgm:prSet presAssocID="{C75E8195-76BC-43AD-B943-4FACE86383E2}" presName="sibTrans" presStyleLbl="sibTrans2D1" presStyleIdx="0" presStyleCnt="2"/>
      <dgm:spPr/>
    </dgm:pt>
    <dgm:pt modelId="{43DDBD4E-78AB-40B4-A8E5-8DCCD5FC9EA4}" type="pres">
      <dgm:prSet presAssocID="{C75E8195-76BC-43AD-B943-4FACE86383E2}" presName="connectorText" presStyleLbl="sibTrans2D1" presStyleIdx="0" presStyleCnt="2"/>
      <dgm:spPr/>
    </dgm:pt>
    <dgm:pt modelId="{B9D8EDC7-E74A-4726-B4AF-A8BD2CC88835}" type="pres">
      <dgm:prSet presAssocID="{B9673B38-8607-42F8-B1D7-18305BE8CEE0}" presName="node" presStyleLbl="node1" presStyleIdx="1" presStyleCnt="3" custScaleY="143609" custLinFactNeighborX="-3300" custLinFactNeighborY="2628">
        <dgm:presLayoutVars>
          <dgm:bulletEnabled val="1"/>
        </dgm:presLayoutVars>
      </dgm:prSet>
      <dgm:spPr/>
    </dgm:pt>
    <dgm:pt modelId="{56C58B96-830A-4BB7-B1E2-CD581F9B6C07}" type="pres">
      <dgm:prSet presAssocID="{40A6EF95-9950-431D-91F2-CEAD838A587D}" presName="sibTrans" presStyleLbl="sibTrans2D1" presStyleIdx="1" presStyleCnt="2"/>
      <dgm:spPr/>
    </dgm:pt>
    <dgm:pt modelId="{C1AE3922-2A52-40C7-AB1A-B54139340F7B}" type="pres">
      <dgm:prSet presAssocID="{40A6EF95-9950-431D-91F2-CEAD838A587D}" presName="connectorText" presStyleLbl="sibTrans2D1" presStyleIdx="1" presStyleCnt="2"/>
      <dgm:spPr/>
    </dgm:pt>
    <dgm:pt modelId="{581EBE45-184B-41A4-B6E1-6F2FA01786DC}" type="pres">
      <dgm:prSet presAssocID="{83AEEC4F-27C8-446C-B187-23CFF5DE04EC}" presName="node" presStyleLbl="node1" presStyleIdx="2" presStyleCnt="3" custScaleY="147082">
        <dgm:presLayoutVars>
          <dgm:bulletEnabled val="1"/>
        </dgm:presLayoutVars>
      </dgm:prSet>
      <dgm:spPr/>
    </dgm:pt>
  </dgm:ptLst>
  <dgm:cxnLst>
    <dgm:cxn modelId="{6861D310-CBF7-4FB7-88F5-692BC1463895}" type="presOf" srcId="{83AEEC4F-27C8-446C-B187-23CFF5DE04EC}" destId="{581EBE45-184B-41A4-B6E1-6F2FA01786DC}" srcOrd="0" destOrd="0" presId="urn:microsoft.com/office/officeart/2005/8/layout/process1"/>
    <dgm:cxn modelId="{13CFB927-F63D-47EF-8A30-507CEED35706}" type="presOf" srcId="{4D0484D9-36A4-4B65-BE58-95D092570EAD}" destId="{F1B9D35A-40AC-49EC-AE49-8F26CED0616E}" srcOrd="0" destOrd="0" presId="urn:microsoft.com/office/officeart/2005/8/layout/process1"/>
    <dgm:cxn modelId="{09A5526E-664F-49B2-995B-4414FB23817B}" type="presOf" srcId="{40A6EF95-9950-431D-91F2-CEAD838A587D}" destId="{56C58B96-830A-4BB7-B1E2-CD581F9B6C07}" srcOrd="0" destOrd="0" presId="urn:microsoft.com/office/officeart/2005/8/layout/process1"/>
    <dgm:cxn modelId="{A2287280-ED68-42D9-AC21-964F366B53AA}" type="presOf" srcId="{B9673B38-8607-42F8-B1D7-18305BE8CEE0}" destId="{B9D8EDC7-E74A-4726-B4AF-A8BD2CC88835}" srcOrd="0" destOrd="0" presId="urn:microsoft.com/office/officeart/2005/8/layout/process1"/>
    <dgm:cxn modelId="{8CB10283-EAC4-4B82-888B-05300EA0D72F}" type="presOf" srcId="{40A6EF95-9950-431D-91F2-CEAD838A587D}" destId="{C1AE3922-2A52-40C7-AB1A-B54139340F7B}" srcOrd="1" destOrd="0" presId="urn:microsoft.com/office/officeart/2005/8/layout/process1"/>
    <dgm:cxn modelId="{6C182985-7C60-4202-B585-D49C3BD7723E}" srcId="{8823A3AA-0C37-40D6-B070-05D47D215E72}" destId="{B9673B38-8607-42F8-B1D7-18305BE8CEE0}" srcOrd="1" destOrd="0" parTransId="{900480E1-4A3E-4627-AB16-E909EF60BA1C}" sibTransId="{40A6EF95-9950-431D-91F2-CEAD838A587D}"/>
    <dgm:cxn modelId="{8B738BAA-8EE1-4012-8DF0-21193A6C2DC2}" type="presOf" srcId="{C75E8195-76BC-43AD-B943-4FACE86383E2}" destId="{5884151C-3DE3-4010-ACC3-4CEFFCCEA293}" srcOrd="0" destOrd="0" presId="urn:microsoft.com/office/officeart/2005/8/layout/process1"/>
    <dgm:cxn modelId="{D8F55FD2-07BB-4351-B45F-39884AF9C68E}" type="presOf" srcId="{C75E8195-76BC-43AD-B943-4FACE86383E2}" destId="{43DDBD4E-78AB-40B4-A8E5-8DCCD5FC9EA4}" srcOrd="1" destOrd="0" presId="urn:microsoft.com/office/officeart/2005/8/layout/process1"/>
    <dgm:cxn modelId="{1886F2E2-226D-4583-8AAE-1BF7242872C0}" srcId="{8823A3AA-0C37-40D6-B070-05D47D215E72}" destId="{83AEEC4F-27C8-446C-B187-23CFF5DE04EC}" srcOrd="2" destOrd="0" parTransId="{1508578B-59D1-48D4-90B0-02CA0DFEAB1E}" sibTransId="{A310FEF9-B635-4B29-BB6A-C1C001D7EA92}"/>
    <dgm:cxn modelId="{02B766F0-6B89-4415-B5A1-2DEDC02E7256}" srcId="{8823A3AA-0C37-40D6-B070-05D47D215E72}" destId="{4D0484D9-36A4-4B65-BE58-95D092570EAD}" srcOrd="0" destOrd="0" parTransId="{2AB682A4-36D1-4E55-A7B0-D654717EFF72}" sibTransId="{C75E8195-76BC-43AD-B943-4FACE86383E2}"/>
    <dgm:cxn modelId="{B105F7F6-8834-4493-B199-4DA7F6CBFB60}" type="presOf" srcId="{8823A3AA-0C37-40D6-B070-05D47D215E72}" destId="{6E100681-DC9C-4F0C-85B3-31D7A3870DEF}" srcOrd="0" destOrd="0" presId="urn:microsoft.com/office/officeart/2005/8/layout/process1"/>
    <dgm:cxn modelId="{2A0E0E16-FB10-495E-9413-D2D589C287AC}" type="presParOf" srcId="{6E100681-DC9C-4F0C-85B3-31D7A3870DEF}" destId="{F1B9D35A-40AC-49EC-AE49-8F26CED0616E}" srcOrd="0" destOrd="0" presId="urn:microsoft.com/office/officeart/2005/8/layout/process1"/>
    <dgm:cxn modelId="{F178C69F-5BF6-4D63-9D86-135F11EF8C28}" type="presParOf" srcId="{6E100681-DC9C-4F0C-85B3-31D7A3870DEF}" destId="{5884151C-3DE3-4010-ACC3-4CEFFCCEA293}" srcOrd="1" destOrd="0" presId="urn:microsoft.com/office/officeart/2005/8/layout/process1"/>
    <dgm:cxn modelId="{13B7E857-CFF1-4C19-8929-173F435754B3}" type="presParOf" srcId="{5884151C-3DE3-4010-ACC3-4CEFFCCEA293}" destId="{43DDBD4E-78AB-40B4-A8E5-8DCCD5FC9EA4}" srcOrd="0" destOrd="0" presId="urn:microsoft.com/office/officeart/2005/8/layout/process1"/>
    <dgm:cxn modelId="{EE804E5F-E3FA-4F67-A828-E4DE95DFBB12}" type="presParOf" srcId="{6E100681-DC9C-4F0C-85B3-31D7A3870DEF}" destId="{B9D8EDC7-E74A-4726-B4AF-A8BD2CC88835}" srcOrd="2" destOrd="0" presId="urn:microsoft.com/office/officeart/2005/8/layout/process1"/>
    <dgm:cxn modelId="{AD2966DD-AC64-4608-819B-08ED3669F8BB}" type="presParOf" srcId="{6E100681-DC9C-4F0C-85B3-31D7A3870DEF}" destId="{56C58B96-830A-4BB7-B1E2-CD581F9B6C07}" srcOrd="3" destOrd="0" presId="urn:microsoft.com/office/officeart/2005/8/layout/process1"/>
    <dgm:cxn modelId="{9EDD6479-04AA-46CB-9BB0-2E0DBF10C3F0}" type="presParOf" srcId="{56C58B96-830A-4BB7-B1E2-CD581F9B6C07}" destId="{C1AE3922-2A52-40C7-AB1A-B54139340F7B}" srcOrd="0" destOrd="0" presId="urn:microsoft.com/office/officeart/2005/8/layout/process1"/>
    <dgm:cxn modelId="{068AF815-70F0-4FCA-B8EC-0D65670D8723}" type="presParOf" srcId="{6E100681-DC9C-4F0C-85B3-31D7A3870DEF}" destId="{581EBE45-184B-41A4-B6E1-6F2FA01786D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23A3AA-0C37-40D6-B070-05D47D215E72}" type="doc">
      <dgm:prSet loTypeId="urn:microsoft.com/office/officeart/2005/8/layout/process1" loCatId="process" qsTypeId="urn:microsoft.com/office/officeart/2005/8/quickstyle/simple5" qsCatId="simple" csTypeId="urn:microsoft.com/office/officeart/2005/8/colors/colorful5" csCatId="colorful" phldr="1"/>
      <dgm:spPr/>
      <dgm:t>
        <a:bodyPr/>
        <a:lstStyle/>
        <a:p>
          <a:endParaRPr lang="pl-PL"/>
        </a:p>
      </dgm:t>
    </dgm:pt>
    <dgm:pt modelId="{4D0484D9-36A4-4B65-BE58-95D092570EAD}">
      <dgm:prSet phldrT="[Tekst]"/>
      <dgm:spPr>
        <a:solidFill>
          <a:srgbClr val="CC0000"/>
        </a:solidFill>
      </dgm:spPr>
      <dgm:t>
        <a:bodyPr/>
        <a:lstStyle/>
        <a:p>
          <a:r>
            <a:rPr lang="pl-PL" dirty="0"/>
            <a:t>Przeprowadzenie doświadczenia</a:t>
          </a:r>
        </a:p>
      </dgm:t>
    </dgm:pt>
    <dgm:pt modelId="{2AB682A4-36D1-4E55-A7B0-D654717EFF72}" type="parTrans" cxnId="{02B766F0-6B89-4415-B5A1-2DEDC02E7256}">
      <dgm:prSet/>
      <dgm:spPr/>
      <dgm:t>
        <a:bodyPr/>
        <a:lstStyle/>
        <a:p>
          <a:endParaRPr lang="pl-PL"/>
        </a:p>
      </dgm:t>
    </dgm:pt>
    <dgm:pt modelId="{C75E8195-76BC-43AD-B943-4FACE86383E2}" type="sibTrans" cxnId="{02B766F0-6B89-4415-B5A1-2DEDC02E7256}">
      <dgm:prSet/>
      <dgm:spPr>
        <a:solidFill>
          <a:srgbClr val="FF6600"/>
        </a:solidFill>
      </dgm:spPr>
      <dgm:t>
        <a:bodyPr/>
        <a:lstStyle/>
        <a:p>
          <a:endParaRPr lang="pl-PL"/>
        </a:p>
      </dgm:t>
    </dgm:pt>
    <dgm:pt modelId="{B9673B38-8607-42F8-B1D7-18305BE8CEE0}">
      <dgm:prSet phldrT="[Tekst]"/>
      <dgm:spPr>
        <a:solidFill>
          <a:schemeClr val="accent6">
            <a:lumMod val="75000"/>
          </a:schemeClr>
        </a:solidFill>
      </dgm:spPr>
      <dgm:t>
        <a:bodyPr/>
        <a:lstStyle/>
        <a:p>
          <a:r>
            <a:rPr lang="pl-PL" dirty="0"/>
            <a:t>Analiza wyników</a:t>
          </a:r>
        </a:p>
      </dgm:t>
    </dgm:pt>
    <dgm:pt modelId="{900480E1-4A3E-4627-AB16-E909EF60BA1C}" type="parTrans" cxnId="{6C182985-7C60-4202-B585-D49C3BD7723E}">
      <dgm:prSet/>
      <dgm:spPr/>
      <dgm:t>
        <a:bodyPr/>
        <a:lstStyle/>
        <a:p>
          <a:endParaRPr lang="pl-PL"/>
        </a:p>
      </dgm:t>
    </dgm:pt>
    <dgm:pt modelId="{40A6EF95-9950-431D-91F2-CEAD838A587D}" type="sibTrans" cxnId="{6C182985-7C60-4202-B585-D49C3BD7723E}">
      <dgm:prSet/>
      <dgm:spPr>
        <a:solidFill>
          <a:srgbClr val="FF6600"/>
        </a:solidFill>
      </dgm:spPr>
      <dgm:t>
        <a:bodyPr/>
        <a:lstStyle/>
        <a:p>
          <a:endParaRPr lang="pl-PL"/>
        </a:p>
      </dgm:t>
    </dgm:pt>
    <dgm:pt modelId="{83AEEC4F-27C8-446C-B187-23CFF5DE04EC}">
      <dgm:prSet phldrT="[Tekst]"/>
      <dgm:spPr>
        <a:solidFill>
          <a:srgbClr val="00863D"/>
        </a:solidFill>
      </dgm:spPr>
      <dgm:t>
        <a:bodyPr/>
        <a:lstStyle/>
        <a:p>
          <a:r>
            <a:rPr lang="pl-PL" dirty="0"/>
            <a:t>Wyjaśnienie zagadnienia</a:t>
          </a:r>
        </a:p>
      </dgm:t>
    </dgm:pt>
    <dgm:pt modelId="{1508578B-59D1-48D4-90B0-02CA0DFEAB1E}" type="parTrans" cxnId="{1886F2E2-226D-4583-8AAE-1BF7242872C0}">
      <dgm:prSet/>
      <dgm:spPr/>
      <dgm:t>
        <a:bodyPr/>
        <a:lstStyle/>
        <a:p>
          <a:endParaRPr lang="pl-PL"/>
        </a:p>
      </dgm:t>
    </dgm:pt>
    <dgm:pt modelId="{A310FEF9-B635-4B29-BB6A-C1C001D7EA92}" type="sibTrans" cxnId="{1886F2E2-226D-4583-8AAE-1BF7242872C0}">
      <dgm:prSet/>
      <dgm:spPr/>
      <dgm:t>
        <a:bodyPr/>
        <a:lstStyle/>
        <a:p>
          <a:endParaRPr lang="pl-PL"/>
        </a:p>
      </dgm:t>
    </dgm:pt>
    <dgm:pt modelId="{6E100681-DC9C-4F0C-85B3-31D7A3870DEF}" type="pres">
      <dgm:prSet presAssocID="{8823A3AA-0C37-40D6-B070-05D47D215E72}" presName="Name0" presStyleCnt="0">
        <dgm:presLayoutVars>
          <dgm:dir/>
          <dgm:resizeHandles val="exact"/>
        </dgm:presLayoutVars>
      </dgm:prSet>
      <dgm:spPr/>
    </dgm:pt>
    <dgm:pt modelId="{F1B9D35A-40AC-49EC-AE49-8F26CED0616E}" type="pres">
      <dgm:prSet presAssocID="{4D0484D9-36A4-4B65-BE58-95D092570EAD}" presName="node" presStyleLbl="node1" presStyleIdx="0" presStyleCnt="3">
        <dgm:presLayoutVars>
          <dgm:bulletEnabled val="1"/>
        </dgm:presLayoutVars>
      </dgm:prSet>
      <dgm:spPr/>
    </dgm:pt>
    <dgm:pt modelId="{5884151C-3DE3-4010-ACC3-4CEFFCCEA293}" type="pres">
      <dgm:prSet presAssocID="{C75E8195-76BC-43AD-B943-4FACE86383E2}" presName="sibTrans" presStyleLbl="sibTrans2D1" presStyleIdx="0" presStyleCnt="2"/>
      <dgm:spPr/>
    </dgm:pt>
    <dgm:pt modelId="{43DDBD4E-78AB-40B4-A8E5-8DCCD5FC9EA4}" type="pres">
      <dgm:prSet presAssocID="{C75E8195-76BC-43AD-B943-4FACE86383E2}" presName="connectorText" presStyleLbl="sibTrans2D1" presStyleIdx="0" presStyleCnt="2"/>
      <dgm:spPr/>
    </dgm:pt>
    <dgm:pt modelId="{B9D8EDC7-E74A-4726-B4AF-A8BD2CC88835}" type="pres">
      <dgm:prSet presAssocID="{B9673B38-8607-42F8-B1D7-18305BE8CEE0}" presName="node" presStyleLbl="node1" presStyleIdx="1" presStyleCnt="3" custLinFactNeighborY="-2904">
        <dgm:presLayoutVars>
          <dgm:bulletEnabled val="1"/>
        </dgm:presLayoutVars>
      </dgm:prSet>
      <dgm:spPr/>
    </dgm:pt>
    <dgm:pt modelId="{56C58B96-830A-4BB7-B1E2-CD581F9B6C07}" type="pres">
      <dgm:prSet presAssocID="{40A6EF95-9950-431D-91F2-CEAD838A587D}" presName="sibTrans" presStyleLbl="sibTrans2D1" presStyleIdx="1" presStyleCnt="2"/>
      <dgm:spPr/>
    </dgm:pt>
    <dgm:pt modelId="{C1AE3922-2A52-40C7-AB1A-B54139340F7B}" type="pres">
      <dgm:prSet presAssocID="{40A6EF95-9950-431D-91F2-CEAD838A587D}" presName="connectorText" presStyleLbl="sibTrans2D1" presStyleIdx="1" presStyleCnt="2"/>
      <dgm:spPr/>
    </dgm:pt>
    <dgm:pt modelId="{581EBE45-184B-41A4-B6E1-6F2FA01786DC}" type="pres">
      <dgm:prSet presAssocID="{83AEEC4F-27C8-446C-B187-23CFF5DE04EC}" presName="node" presStyleLbl="node1" presStyleIdx="2" presStyleCnt="3">
        <dgm:presLayoutVars>
          <dgm:bulletEnabled val="1"/>
        </dgm:presLayoutVars>
      </dgm:prSet>
      <dgm:spPr/>
    </dgm:pt>
  </dgm:ptLst>
  <dgm:cxnLst>
    <dgm:cxn modelId="{58A54703-D2D7-43D6-AEA3-3B960C8853DF}" type="presOf" srcId="{B9673B38-8607-42F8-B1D7-18305BE8CEE0}" destId="{B9D8EDC7-E74A-4726-B4AF-A8BD2CC88835}" srcOrd="0" destOrd="0" presId="urn:microsoft.com/office/officeart/2005/8/layout/process1"/>
    <dgm:cxn modelId="{6C182985-7C60-4202-B585-D49C3BD7723E}" srcId="{8823A3AA-0C37-40D6-B070-05D47D215E72}" destId="{B9673B38-8607-42F8-B1D7-18305BE8CEE0}" srcOrd="1" destOrd="0" parTransId="{900480E1-4A3E-4627-AB16-E909EF60BA1C}" sibTransId="{40A6EF95-9950-431D-91F2-CEAD838A587D}"/>
    <dgm:cxn modelId="{C2DCBFAF-2423-4DC2-BCE7-E0B99B82537F}" type="presOf" srcId="{40A6EF95-9950-431D-91F2-CEAD838A587D}" destId="{C1AE3922-2A52-40C7-AB1A-B54139340F7B}" srcOrd="1" destOrd="0" presId="urn:microsoft.com/office/officeart/2005/8/layout/process1"/>
    <dgm:cxn modelId="{06C8D7B1-E0DD-4299-A290-0EE29B4CC5FB}" type="presOf" srcId="{83AEEC4F-27C8-446C-B187-23CFF5DE04EC}" destId="{581EBE45-184B-41A4-B6E1-6F2FA01786DC}" srcOrd="0" destOrd="0" presId="urn:microsoft.com/office/officeart/2005/8/layout/process1"/>
    <dgm:cxn modelId="{73E038CA-B044-425B-A213-FA5EBE266C96}" type="presOf" srcId="{40A6EF95-9950-431D-91F2-CEAD838A587D}" destId="{56C58B96-830A-4BB7-B1E2-CD581F9B6C07}" srcOrd="0" destOrd="0" presId="urn:microsoft.com/office/officeart/2005/8/layout/process1"/>
    <dgm:cxn modelId="{1ADF6CD4-22AD-4890-80BE-F7075FEC8E26}" type="presOf" srcId="{4D0484D9-36A4-4B65-BE58-95D092570EAD}" destId="{F1B9D35A-40AC-49EC-AE49-8F26CED0616E}" srcOrd="0" destOrd="0" presId="urn:microsoft.com/office/officeart/2005/8/layout/process1"/>
    <dgm:cxn modelId="{14C0F6DA-866D-4C4E-8597-1FCFFD7FBAFF}" type="presOf" srcId="{C75E8195-76BC-43AD-B943-4FACE86383E2}" destId="{5884151C-3DE3-4010-ACC3-4CEFFCCEA293}" srcOrd="0" destOrd="0" presId="urn:microsoft.com/office/officeart/2005/8/layout/process1"/>
    <dgm:cxn modelId="{242240DB-33A9-495A-B78C-F3CA7B2D291D}" type="presOf" srcId="{C75E8195-76BC-43AD-B943-4FACE86383E2}" destId="{43DDBD4E-78AB-40B4-A8E5-8DCCD5FC9EA4}" srcOrd="1" destOrd="0" presId="urn:microsoft.com/office/officeart/2005/8/layout/process1"/>
    <dgm:cxn modelId="{1886F2E2-226D-4583-8AAE-1BF7242872C0}" srcId="{8823A3AA-0C37-40D6-B070-05D47D215E72}" destId="{83AEEC4F-27C8-446C-B187-23CFF5DE04EC}" srcOrd="2" destOrd="0" parTransId="{1508578B-59D1-48D4-90B0-02CA0DFEAB1E}" sibTransId="{A310FEF9-B635-4B29-BB6A-C1C001D7EA92}"/>
    <dgm:cxn modelId="{02B766F0-6B89-4415-B5A1-2DEDC02E7256}" srcId="{8823A3AA-0C37-40D6-B070-05D47D215E72}" destId="{4D0484D9-36A4-4B65-BE58-95D092570EAD}" srcOrd="0" destOrd="0" parTransId="{2AB682A4-36D1-4E55-A7B0-D654717EFF72}" sibTransId="{C75E8195-76BC-43AD-B943-4FACE86383E2}"/>
    <dgm:cxn modelId="{871D1CFE-8B74-40BA-9CC6-33CDDB17BB34}" type="presOf" srcId="{8823A3AA-0C37-40D6-B070-05D47D215E72}" destId="{6E100681-DC9C-4F0C-85B3-31D7A3870DEF}" srcOrd="0" destOrd="0" presId="urn:microsoft.com/office/officeart/2005/8/layout/process1"/>
    <dgm:cxn modelId="{25642C9D-9A64-43F9-8D7B-A5763D133B7F}" type="presParOf" srcId="{6E100681-DC9C-4F0C-85B3-31D7A3870DEF}" destId="{F1B9D35A-40AC-49EC-AE49-8F26CED0616E}" srcOrd="0" destOrd="0" presId="urn:microsoft.com/office/officeart/2005/8/layout/process1"/>
    <dgm:cxn modelId="{DEFA7137-D782-4EF0-94C2-DF351D04FD1C}" type="presParOf" srcId="{6E100681-DC9C-4F0C-85B3-31D7A3870DEF}" destId="{5884151C-3DE3-4010-ACC3-4CEFFCCEA293}" srcOrd="1" destOrd="0" presId="urn:microsoft.com/office/officeart/2005/8/layout/process1"/>
    <dgm:cxn modelId="{7B20FEA5-14B5-41BE-B06E-A77812CEE874}" type="presParOf" srcId="{5884151C-3DE3-4010-ACC3-4CEFFCCEA293}" destId="{43DDBD4E-78AB-40B4-A8E5-8DCCD5FC9EA4}" srcOrd="0" destOrd="0" presId="urn:microsoft.com/office/officeart/2005/8/layout/process1"/>
    <dgm:cxn modelId="{187CF401-78D5-4DE8-A5A2-0D483420B47B}" type="presParOf" srcId="{6E100681-DC9C-4F0C-85B3-31D7A3870DEF}" destId="{B9D8EDC7-E74A-4726-B4AF-A8BD2CC88835}" srcOrd="2" destOrd="0" presId="urn:microsoft.com/office/officeart/2005/8/layout/process1"/>
    <dgm:cxn modelId="{8CEE1CF9-C986-48DE-9605-8FB82BAAB814}" type="presParOf" srcId="{6E100681-DC9C-4F0C-85B3-31D7A3870DEF}" destId="{56C58B96-830A-4BB7-B1E2-CD581F9B6C07}" srcOrd="3" destOrd="0" presId="urn:microsoft.com/office/officeart/2005/8/layout/process1"/>
    <dgm:cxn modelId="{51D1ECF4-3614-4418-84C4-86966A69AF82}" type="presParOf" srcId="{56C58B96-830A-4BB7-B1E2-CD581F9B6C07}" destId="{C1AE3922-2A52-40C7-AB1A-B54139340F7B}" srcOrd="0" destOrd="0" presId="urn:microsoft.com/office/officeart/2005/8/layout/process1"/>
    <dgm:cxn modelId="{C6A9C7BC-8A40-4B06-B24A-82679C19F413}" type="presParOf" srcId="{6E100681-DC9C-4F0C-85B3-31D7A3870DEF}" destId="{581EBE45-184B-41A4-B6E1-6F2FA01786D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23A3AA-0C37-40D6-B070-05D47D215E72}" type="doc">
      <dgm:prSet loTypeId="urn:microsoft.com/office/officeart/2005/8/layout/process1" loCatId="process" qsTypeId="urn:microsoft.com/office/officeart/2005/8/quickstyle/simple5" qsCatId="simple" csTypeId="urn:microsoft.com/office/officeart/2005/8/colors/colorful5" csCatId="colorful" phldr="1"/>
      <dgm:spPr/>
      <dgm:t>
        <a:bodyPr/>
        <a:lstStyle/>
        <a:p>
          <a:endParaRPr lang="pl-PL"/>
        </a:p>
      </dgm:t>
    </dgm:pt>
    <dgm:pt modelId="{4D0484D9-36A4-4B65-BE58-95D092570EAD}">
      <dgm:prSet phldrT="[Tekst]"/>
      <dgm:spPr>
        <a:solidFill>
          <a:srgbClr val="FF6600"/>
        </a:solidFill>
      </dgm:spPr>
      <dgm:t>
        <a:bodyPr/>
        <a:lstStyle/>
        <a:p>
          <a:r>
            <a:rPr lang="pl-PL" dirty="0"/>
            <a:t>Pytanie do uczniów – Jak sprawdzić czy…?</a:t>
          </a:r>
        </a:p>
      </dgm:t>
    </dgm:pt>
    <dgm:pt modelId="{2AB682A4-36D1-4E55-A7B0-D654717EFF72}" type="parTrans" cxnId="{02B766F0-6B89-4415-B5A1-2DEDC02E7256}">
      <dgm:prSet/>
      <dgm:spPr/>
      <dgm:t>
        <a:bodyPr/>
        <a:lstStyle/>
        <a:p>
          <a:endParaRPr lang="pl-PL"/>
        </a:p>
      </dgm:t>
    </dgm:pt>
    <dgm:pt modelId="{C75E8195-76BC-43AD-B943-4FACE86383E2}" type="sibTrans" cxnId="{02B766F0-6B89-4415-B5A1-2DEDC02E7256}">
      <dgm:prSet/>
      <dgm:spPr>
        <a:solidFill>
          <a:srgbClr val="FF6600"/>
        </a:solidFill>
      </dgm:spPr>
      <dgm:t>
        <a:bodyPr/>
        <a:lstStyle/>
        <a:p>
          <a:endParaRPr lang="pl-PL"/>
        </a:p>
      </dgm:t>
    </dgm:pt>
    <dgm:pt modelId="{B9673B38-8607-42F8-B1D7-18305BE8CEE0}">
      <dgm:prSet phldrT="[Tekst]"/>
      <dgm:spPr>
        <a:solidFill>
          <a:srgbClr val="CC0000"/>
        </a:solidFill>
      </dgm:spPr>
      <dgm:t>
        <a:bodyPr/>
        <a:lstStyle/>
        <a:p>
          <a:r>
            <a:rPr lang="pl-PL" dirty="0"/>
            <a:t>Planowanie i przeprowadzenie doświadczenia</a:t>
          </a:r>
        </a:p>
      </dgm:t>
    </dgm:pt>
    <dgm:pt modelId="{900480E1-4A3E-4627-AB16-E909EF60BA1C}" type="parTrans" cxnId="{6C182985-7C60-4202-B585-D49C3BD7723E}">
      <dgm:prSet/>
      <dgm:spPr/>
      <dgm:t>
        <a:bodyPr/>
        <a:lstStyle/>
        <a:p>
          <a:endParaRPr lang="pl-PL"/>
        </a:p>
      </dgm:t>
    </dgm:pt>
    <dgm:pt modelId="{40A6EF95-9950-431D-91F2-CEAD838A587D}" type="sibTrans" cxnId="{6C182985-7C60-4202-B585-D49C3BD7723E}">
      <dgm:prSet/>
      <dgm:spPr>
        <a:solidFill>
          <a:srgbClr val="FF6600"/>
        </a:solidFill>
      </dgm:spPr>
      <dgm:t>
        <a:bodyPr/>
        <a:lstStyle/>
        <a:p>
          <a:endParaRPr lang="pl-PL"/>
        </a:p>
      </dgm:t>
    </dgm:pt>
    <dgm:pt modelId="{83AEEC4F-27C8-446C-B187-23CFF5DE04EC}">
      <dgm:prSet phldrT="[Tekst]"/>
      <dgm:spPr>
        <a:solidFill>
          <a:srgbClr val="00863D"/>
        </a:solidFill>
      </dgm:spPr>
      <dgm:t>
        <a:bodyPr/>
        <a:lstStyle/>
        <a:p>
          <a:r>
            <a:rPr lang="pl-PL" dirty="0"/>
            <a:t>Wyjaśnienie zagadnienia</a:t>
          </a:r>
        </a:p>
      </dgm:t>
    </dgm:pt>
    <dgm:pt modelId="{1508578B-59D1-48D4-90B0-02CA0DFEAB1E}" type="parTrans" cxnId="{1886F2E2-226D-4583-8AAE-1BF7242872C0}">
      <dgm:prSet/>
      <dgm:spPr/>
      <dgm:t>
        <a:bodyPr/>
        <a:lstStyle/>
        <a:p>
          <a:endParaRPr lang="pl-PL"/>
        </a:p>
      </dgm:t>
    </dgm:pt>
    <dgm:pt modelId="{A310FEF9-B635-4B29-BB6A-C1C001D7EA92}" type="sibTrans" cxnId="{1886F2E2-226D-4583-8AAE-1BF7242872C0}">
      <dgm:prSet/>
      <dgm:spPr/>
      <dgm:t>
        <a:bodyPr/>
        <a:lstStyle/>
        <a:p>
          <a:endParaRPr lang="pl-PL"/>
        </a:p>
      </dgm:t>
    </dgm:pt>
    <dgm:pt modelId="{A641BAA6-A485-45A7-9CC2-77A0594C83BE}">
      <dgm:prSet phldrT="[Tekst]"/>
      <dgm:spPr>
        <a:solidFill>
          <a:schemeClr val="accent6">
            <a:lumMod val="75000"/>
          </a:schemeClr>
        </a:solidFill>
      </dgm:spPr>
      <dgm:t>
        <a:bodyPr/>
        <a:lstStyle/>
        <a:p>
          <a:r>
            <a:rPr lang="pl-PL" dirty="0"/>
            <a:t>Analiza wyników</a:t>
          </a:r>
        </a:p>
      </dgm:t>
    </dgm:pt>
    <dgm:pt modelId="{3F28FF75-BA00-478F-B547-F0E3E4AA17FB}" type="parTrans" cxnId="{3D133598-26A2-4586-AE26-33DDA6A20EC3}">
      <dgm:prSet/>
      <dgm:spPr/>
      <dgm:t>
        <a:bodyPr/>
        <a:lstStyle/>
        <a:p>
          <a:endParaRPr lang="pl-PL"/>
        </a:p>
      </dgm:t>
    </dgm:pt>
    <dgm:pt modelId="{20A7C6E2-3E07-4873-8C84-4610E6363669}" type="sibTrans" cxnId="{3D133598-26A2-4586-AE26-33DDA6A20EC3}">
      <dgm:prSet/>
      <dgm:spPr>
        <a:solidFill>
          <a:srgbClr val="FF6600"/>
        </a:solidFill>
      </dgm:spPr>
      <dgm:t>
        <a:bodyPr/>
        <a:lstStyle/>
        <a:p>
          <a:endParaRPr lang="pl-PL"/>
        </a:p>
      </dgm:t>
    </dgm:pt>
    <dgm:pt modelId="{6E100681-DC9C-4F0C-85B3-31D7A3870DEF}" type="pres">
      <dgm:prSet presAssocID="{8823A3AA-0C37-40D6-B070-05D47D215E72}" presName="Name0" presStyleCnt="0">
        <dgm:presLayoutVars>
          <dgm:dir/>
          <dgm:resizeHandles val="exact"/>
        </dgm:presLayoutVars>
      </dgm:prSet>
      <dgm:spPr/>
    </dgm:pt>
    <dgm:pt modelId="{F1B9D35A-40AC-49EC-AE49-8F26CED0616E}" type="pres">
      <dgm:prSet presAssocID="{4D0484D9-36A4-4B65-BE58-95D092570EAD}" presName="node" presStyleLbl="node1" presStyleIdx="0" presStyleCnt="4" custScaleY="164969">
        <dgm:presLayoutVars>
          <dgm:bulletEnabled val="1"/>
        </dgm:presLayoutVars>
      </dgm:prSet>
      <dgm:spPr/>
    </dgm:pt>
    <dgm:pt modelId="{5884151C-3DE3-4010-ACC3-4CEFFCCEA293}" type="pres">
      <dgm:prSet presAssocID="{C75E8195-76BC-43AD-B943-4FACE86383E2}" presName="sibTrans" presStyleLbl="sibTrans2D1" presStyleIdx="0" presStyleCnt="3"/>
      <dgm:spPr/>
    </dgm:pt>
    <dgm:pt modelId="{43DDBD4E-78AB-40B4-A8E5-8DCCD5FC9EA4}" type="pres">
      <dgm:prSet presAssocID="{C75E8195-76BC-43AD-B943-4FACE86383E2}" presName="connectorText" presStyleLbl="sibTrans2D1" presStyleIdx="0" presStyleCnt="3"/>
      <dgm:spPr/>
    </dgm:pt>
    <dgm:pt modelId="{B9D8EDC7-E74A-4726-B4AF-A8BD2CC88835}" type="pres">
      <dgm:prSet presAssocID="{B9673B38-8607-42F8-B1D7-18305BE8CEE0}" presName="node" presStyleLbl="node1" presStyleIdx="1" presStyleCnt="4" custScaleX="116503" custScaleY="161324">
        <dgm:presLayoutVars>
          <dgm:bulletEnabled val="1"/>
        </dgm:presLayoutVars>
      </dgm:prSet>
      <dgm:spPr/>
    </dgm:pt>
    <dgm:pt modelId="{56C58B96-830A-4BB7-B1E2-CD581F9B6C07}" type="pres">
      <dgm:prSet presAssocID="{40A6EF95-9950-431D-91F2-CEAD838A587D}" presName="sibTrans" presStyleLbl="sibTrans2D1" presStyleIdx="1" presStyleCnt="3"/>
      <dgm:spPr/>
    </dgm:pt>
    <dgm:pt modelId="{C1AE3922-2A52-40C7-AB1A-B54139340F7B}" type="pres">
      <dgm:prSet presAssocID="{40A6EF95-9950-431D-91F2-CEAD838A587D}" presName="connectorText" presStyleLbl="sibTrans2D1" presStyleIdx="1" presStyleCnt="3"/>
      <dgm:spPr/>
    </dgm:pt>
    <dgm:pt modelId="{7CE024E1-17FF-45D4-BD4F-2FC665CCE3D8}" type="pres">
      <dgm:prSet presAssocID="{A641BAA6-A485-45A7-9CC2-77A0594C83BE}" presName="node" presStyleLbl="node1" presStyleIdx="2" presStyleCnt="4" custScaleY="152891" custLinFactNeighborX="3970" custLinFactNeighborY="2647">
        <dgm:presLayoutVars>
          <dgm:bulletEnabled val="1"/>
        </dgm:presLayoutVars>
      </dgm:prSet>
      <dgm:spPr/>
    </dgm:pt>
    <dgm:pt modelId="{E2D7C36E-BF37-4A23-9192-C1A97D4D9A03}" type="pres">
      <dgm:prSet presAssocID="{20A7C6E2-3E07-4873-8C84-4610E6363669}" presName="sibTrans" presStyleLbl="sibTrans2D1" presStyleIdx="2" presStyleCnt="3"/>
      <dgm:spPr/>
    </dgm:pt>
    <dgm:pt modelId="{76BC249D-1345-48B3-97C9-C39E77C7B96B}" type="pres">
      <dgm:prSet presAssocID="{20A7C6E2-3E07-4873-8C84-4610E6363669}" presName="connectorText" presStyleLbl="sibTrans2D1" presStyleIdx="2" presStyleCnt="3"/>
      <dgm:spPr/>
    </dgm:pt>
    <dgm:pt modelId="{581EBE45-184B-41A4-B6E1-6F2FA01786DC}" type="pres">
      <dgm:prSet presAssocID="{83AEEC4F-27C8-446C-B187-23CFF5DE04EC}" presName="node" presStyleLbl="node1" presStyleIdx="3" presStyleCnt="4" custScaleY="147598">
        <dgm:presLayoutVars>
          <dgm:bulletEnabled val="1"/>
        </dgm:presLayoutVars>
      </dgm:prSet>
      <dgm:spPr/>
    </dgm:pt>
  </dgm:ptLst>
  <dgm:cxnLst>
    <dgm:cxn modelId="{0F554815-0D23-4127-91A8-C1FB1244A6C2}" type="presOf" srcId="{C75E8195-76BC-43AD-B943-4FACE86383E2}" destId="{43DDBD4E-78AB-40B4-A8E5-8DCCD5FC9EA4}" srcOrd="1" destOrd="0" presId="urn:microsoft.com/office/officeart/2005/8/layout/process1"/>
    <dgm:cxn modelId="{79DCF834-7BEF-458E-8CC7-FB06E4DDA39D}" type="presOf" srcId="{20A7C6E2-3E07-4873-8C84-4610E6363669}" destId="{76BC249D-1345-48B3-97C9-C39E77C7B96B}" srcOrd="1" destOrd="0" presId="urn:microsoft.com/office/officeart/2005/8/layout/process1"/>
    <dgm:cxn modelId="{DFE9AC3A-4560-4B23-9BEA-A45D90E38CCB}" type="presOf" srcId="{B9673B38-8607-42F8-B1D7-18305BE8CEE0}" destId="{B9D8EDC7-E74A-4726-B4AF-A8BD2CC88835}" srcOrd="0" destOrd="0" presId="urn:microsoft.com/office/officeart/2005/8/layout/process1"/>
    <dgm:cxn modelId="{50B33043-0F65-4D65-9C47-DCF3AB99B358}" type="presOf" srcId="{40A6EF95-9950-431D-91F2-CEAD838A587D}" destId="{56C58B96-830A-4BB7-B1E2-CD581F9B6C07}" srcOrd="0" destOrd="0" presId="urn:microsoft.com/office/officeart/2005/8/layout/process1"/>
    <dgm:cxn modelId="{4D4AEB5A-6F61-43FE-ACA0-C4BF052F6A09}" type="presOf" srcId="{83AEEC4F-27C8-446C-B187-23CFF5DE04EC}" destId="{581EBE45-184B-41A4-B6E1-6F2FA01786DC}" srcOrd="0" destOrd="0" presId="urn:microsoft.com/office/officeart/2005/8/layout/process1"/>
    <dgm:cxn modelId="{D29FFE73-6B9E-4ABC-9DDB-5B7FE25885B8}" type="presOf" srcId="{4D0484D9-36A4-4B65-BE58-95D092570EAD}" destId="{F1B9D35A-40AC-49EC-AE49-8F26CED0616E}" srcOrd="0" destOrd="0" presId="urn:microsoft.com/office/officeart/2005/8/layout/process1"/>
    <dgm:cxn modelId="{2BF0C67A-E11B-41B8-9525-A4D1C5CDA248}" type="presOf" srcId="{40A6EF95-9950-431D-91F2-CEAD838A587D}" destId="{C1AE3922-2A52-40C7-AB1A-B54139340F7B}" srcOrd="1" destOrd="0" presId="urn:microsoft.com/office/officeart/2005/8/layout/process1"/>
    <dgm:cxn modelId="{6C182985-7C60-4202-B585-D49C3BD7723E}" srcId="{8823A3AA-0C37-40D6-B070-05D47D215E72}" destId="{B9673B38-8607-42F8-B1D7-18305BE8CEE0}" srcOrd="1" destOrd="0" parTransId="{900480E1-4A3E-4627-AB16-E909EF60BA1C}" sibTransId="{40A6EF95-9950-431D-91F2-CEAD838A587D}"/>
    <dgm:cxn modelId="{846E3696-62A3-4297-A313-3ADB0F659168}" type="presOf" srcId="{C75E8195-76BC-43AD-B943-4FACE86383E2}" destId="{5884151C-3DE3-4010-ACC3-4CEFFCCEA293}" srcOrd="0" destOrd="0" presId="urn:microsoft.com/office/officeart/2005/8/layout/process1"/>
    <dgm:cxn modelId="{3D133598-26A2-4586-AE26-33DDA6A20EC3}" srcId="{8823A3AA-0C37-40D6-B070-05D47D215E72}" destId="{A641BAA6-A485-45A7-9CC2-77A0594C83BE}" srcOrd="2" destOrd="0" parTransId="{3F28FF75-BA00-478F-B547-F0E3E4AA17FB}" sibTransId="{20A7C6E2-3E07-4873-8C84-4610E6363669}"/>
    <dgm:cxn modelId="{560D959C-BE63-4A44-AFAF-BDC7B66BFC26}" type="presOf" srcId="{A641BAA6-A485-45A7-9CC2-77A0594C83BE}" destId="{7CE024E1-17FF-45D4-BD4F-2FC665CCE3D8}" srcOrd="0" destOrd="0" presId="urn:microsoft.com/office/officeart/2005/8/layout/process1"/>
    <dgm:cxn modelId="{623A86B6-B02D-4738-AF72-5C84DA39A353}" type="presOf" srcId="{8823A3AA-0C37-40D6-B070-05D47D215E72}" destId="{6E100681-DC9C-4F0C-85B3-31D7A3870DEF}" srcOrd="0" destOrd="0" presId="urn:microsoft.com/office/officeart/2005/8/layout/process1"/>
    <dgm:cxn modelId="{C1E919CA-2E5A-4444-A790-8DD82793E8BB}" type="presOf" srcId="{20A7C6E2-3E07-4873-8C84-4610E6363669}" destId="{E2D7C36E-BF37-4A23-9192-C1A97D4D9A03}" srcOrd="0" destOrd="0" presId="urn:microsoft.com/office/officeart/2005/8/layout/process1"/>
    <dgm:cxn modelId="{1886F2E2-226D-4583-8AAE-1BF7242872C0}" srcId="{8823A3AA-0C37-40D6-B070-05D47D215E72}" destId="{83AEEC4F-27C8-446C-B187-23CFF5DE04EC}" srcOrd="3" destOrd="0" parTransId="{1508578B-59D1-48D4-90B0-02CA0DFEAB1E}" sibTransId="{A310FEF9-B635-4B29-BB6A-C1C001D7EA92}"/>
    <dgm:cxn modelId="{02B766F0-6B89-4415-B5A1-2DEDC02E7256}" srcId="{8823A3AA-0C37-40D6-B070-05D47D215E72}" destId="{4D0484D9-36A4-4B65-BE58-95D092570EAD}" srcOrd="0" destOrd="0" parTransId="{2AB682A4-36D1-4E55-A7B0-D654717EFF72}" sibTransId="{C75E8195-76BC-43AD-B943-4FACE86383E2}"/>
    <dgm:cxn modelId="{8A330740-E4A1-4278-8036-10FBE0E8CF76}" type="presParOf" srcId="{6E100681-DC9C-4F0C-85B3-31D7A3870DEF}" destId="{F1B9D35A-40AC-49EC-AE49-8F26CED0616E}" srcOrd="0" destOrd="0" presId="urn:microsoft.com/office/officeart/2005/8/layout/process1"/>
    <dgm:cxn modelId="{11DEAD1D-C7C7-428A-A88B-B80F03E252C8}" type="presParOf" srcId="{6E100681-DC9C-4F0C-85B3-31D7A3870DEF}" destId="{5884151C-3DE3-4010-ACC3-4CEFFCCEA293}" srcOrd="1" destOrd="0" presId="urn:microsoft.com/office/officeart/2005/8/layout/process1"/>
    <dgm:cxn modelId="{DC206408-F8F2-4441-9F86-4588E4E27044}" type="presParOf" srcId="{5884151C-3DE3-4010-ACC3-4CEFFCCEA293}" destId="{43DDBD4E-78AB-40B4-A8E5-8DCCD5FC9EA4}" srcOrd="0" destOrd="0" presId="urn:microsoft.com/office/officeart/2005/8/layout/process1"/>
    <dgm:cxn modelId="{0218E594-D45D-4157-AA17-16B3F5915B3B}" type="presParOf" srcId="{6E100681-DC9C-4F0C-85B3-31D7A3870DEF}" destId="{B9D8EDC7-E74A-4726-B4AF-A8BD2CC88835}" srcOrd="2" destOrd="0" presId="urn:microsoft.com/office/officeart/2005/8/layout/process1"/>
    <dgm:cxn modelId="{7796D094-21BF-49C3-BAF1-FA3562C5470F}" type="presParOf" srcId="{6E100681-DC9C-4F0C-85B3-31D7A3870DEF}" destId="{56C58B96-830A-4BB7-B1E2-CD581F9B6C07}" srcOrd="3" destOrd="0" presId="urn:microsoft.com/office/officeart/2005/8/layout/process1"/>
    <dgm:cxn modelId="{9D2F5553-54B4-4333-B6F0-74DF4C4D5F0D}" type="presParOf" srcId="{56C58B96-830A-4BB7-B1E2-CD581F9B6C07}" destId="{C1AE3922-2A52-40C7-AB1A-B54139340F7B}" srcOrd="0" destOrd="0" presId="urn:microsoft.com/office/officeart/2005/8/layout/process1"/>
    <dgm:cxn modelId="{0291D3DD-4379-4602-B2C2-0C4B1CDB9D5D}" type="presParOf" srcId="{6E100681-DC9C-4F0C-85B3-31D7A3870DEF}" destId="{7CE024E1-17FF-45D4-BD4F-2FC665CCE3D8}" srcOrd="4" destOrd="0" presId="urn:microsoft.com/office/officeart/2005/8/layout/process1"/>
    <dgm:cxn modelId="{1E473718-9EFB-484D-8276-5ADB4011B034}" type="presParOf" srcId="{6E100681-DC9C-4F0C-85B3-31D7A3870DEF}" destId="{E2D7C36E-BF37-4A23-9192-C1A97D4D9A03}" srcOrd="5" destOrd="0" presId="urn:microsoft.com/office/officeart/2005/8/layout/process1"/>
    <dgm:cxn modelId="{3A5959E8-12C9-4A86-A266-9E02886C4A1A}" type="presParOf" srcId="{E2D7C36E-BF37-4A23-9192-C1A97D4D9A03}" destId="{76BC249D-1345-48B3-97C9-C39E77C7B96B}" srcOrd="0" destOrd="0" presId="urn:microsoft.com/office/officeart/2005/8/layout/process1"/>
    <dgm:cxn modelId="{CB574799-9841-4E6F-AAF4-CAABB60AD499}" type="presParOf" srcId="{6E100681-DC9C-4F0C-85B3-31D7A3870DEF}" destId="{581EBE45-184B-41A4-B6E1-6F2FA01786DC}"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9D35A-40AC-49EC-AE49-8F26CED0616E}">
      <dsp:nvSpPr>
        <dsp:cNvPr id="0" name=""/>
        <dsp:cNvSpPr/>
      </dsp:nvSpPr>
      <dsp:spPr>
        <a:xfrm>
          <a:off x="8150" y="1037110"/>
          <a:ext cx="2436175" cy="2064848"/>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a:t>Wyjaśnienie zagadnienia przez nauczyciela</a:t>
          </a:r>
        </a:p>
      </dsp:txBody>
      <dsp:txXfrm>
        <a:off x="68627" y="1097587"/>
        <a:ext cx="2315221" cy="1943894"/>
      </dsp:txXfrm>
    </dsp:sp>
    <dsp:sp modelId="{5884151C-3DE3-4010-ACC3-4CEFFCCEA293}">
      <dsp:nvSpPr>
        <dsp:cNvPr id="0" name=""/>
        <dsp:cNvSpPr/>
      </dsp:nvSpPr>
      <dsp:spPr>
        <a:xfrm rot="39086">
          <a:off x="2679888" y="1786816"/>
          <a:ext cx="499457" cy="604171"/>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l-PL" sz="1700" kern="1200"/>
        </a:p>
      </dsp:txBody>
      <dsp:txXfrm>
        <a:off x="2679893" y="1906798"/>
        <a:ext cx="349620" cy="362503"/>
      </dsp:txXfrm>
    </dsp:sp>
    <dsp:sp modelId="{B9D8EDC7-E74A-4726-B4AF-A8BD2CC88835}">
      <dsp:nvSpPr>
        <dsp:cNvPr id="0" name=""/>
        <dsp:cNvSpPr/>
      </dsp:nvSpPr>
      <dsp:spPr>
        <a:xfrm>
          <a:off x="3386638" y="1058378"/>
          <a:ext cx="2436175" cy="2099140"/>
        </a:xfrm>
        <a:prstGeom prst="roundRect">
          <a:avLst>
            <a:gd name="adj" fmla="val 10000"/>
          </a:avLst>
        </a:prstGeom>
        <a:solidFill>
          <a:srgbClr val="CC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a:t>Przeprowadzenie doświadczenia</a:t>
          </a:r>
        </a:p>
      </dsp:txBody>
      <dsp:txXfrm>
        <a:off x="3448120" y="1119860"/>
        <a:ext cx="2313211" cy="1976176"/>
      </dsp:txXfrm>
    </dsp:sp>
    <dsp:sp modelId="{56C58B96-830A-4BB7-B1E2-CD581F9B6C07}">
      <dsp:nvSpPr>
        <dsp:cNvPr id="0" name=""/>
        <dsp:cNvSpPr/>
      </dsp:nvSpPr>
      <dsp:spPr>
        <a:xfrm rot="21561644">
          <a:off x="6074454" y="1786487"/>
          <a:ext cx="533545" cy="604171"/>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l-PL" sz="1700" kern="1200"/>
        </a:p>
      </dsp:txBody>
      <dsp:txXfrm>
        <a:off x="6074459" y="1908214"/>
        <a:ext cx="373482" cy="362503"/>
      </dsp:txXfrm>
    </dsp:sp>
    <dsp:sp modelId="{581EBE45-184B-41A4-B6E1-6F2FA01786DC}">
      <dsp:nvSpPr>
        <dsp:cNvPr id="0" name=""/>
        <dsp:cNvSpPr/>
      </dsp:nvSpPr>
      <dsp:spPr>
        <a:xfrm>
          <a:off x="6829441" y="994582"/>
          <a:ext cx="2436175" cy="2149905"/>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a:t>Omówienie wyników jako praktycznego uzasadnienia wcześniej omawianej teorii</a:t>
          </a:r>
        </a:p>
      </dsp:txBody>
      <dsp:txXfrm>
        <a:off x="6892410" y="1057551"/>
        <a:ext cx="2310237" cy="2023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9D35A-40AC-49EC-AE49-8F26CED0616E}">
      <dsp:nvSpPr>
        <dsp:cNvPr id="0" name=""/>
        <dsp:cNvSpPr/>
      </dsp:nvSpPr>
      <dsp:spPr>
        <a:xfrm>
          <a:off x="7634" y="344105"/>
          <a:ext cx="2281981" cy="1369188"/>
        </a:xfrm>
        <a:prstGeom prst="roundRect">
          <a:avLst>
            <a:gd name="adj" fmla="val 10000"/>
          </a:avLst>
        </a:prstGeom>
        <a:solidFill>
          <a:srgbClr val="CC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a:t>Przeprowadzenie doświadczenia</a:t>
          </a:r>
        </a:p>
      </dsp:txBody>
      <dsp:txXfrm>
        <a:off x="47736" y="384207"/>
        <a:ext cx="2201777" cy="1288984"/>
      </dsp:txXfrm>
    </dsp:sp>
    <dsp:sp modelId="{5884151C-3DE3-4010-ACC3-4CEFFCCEA293}">
      <dsp:nvSpPr>
        <dsp:cNvPr id="0" name=""/>
        <dsp:cNvSpPr/>
      </dsp:nvSpPr>
      <dsp:spPr>
        <a:xfrm rot="21557217">
          <a:off x="2517795" y="725683"/>
          <a:ext cx="483817" cy="565931"/>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l-PL" sz="1800" kern="1200"/>
        </a:p>
      </dsp:txBody>
      <dsp:txXfrm>
        <a:off x="2517801" y="839772"/>
        <a:ext cx="338672" cy="339559"/>
      </dsp:txXfrm>
    </dsp:sp>
    <dsp:sp modelId="{B9D8EDC7-E74A-4726-B4AF-A8BD2CC88835}">
      <dsp:nvSpPr>
        <dsp:cNvPr id="0" name=""/>
        <dsp:cNvSpPr/>
      </dsp:nvSpPr>
      <dsp:spPr>
        <a:xfrm>
          <a:off x="3202409" y="304344"/>
          <a:ext cx="2281981" cy="1369188"/>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a:t>Analiza wyników</a:t>
          </a:r>
        </a:p>
      </dsp:txBody>
      <dsp:txXfrm>
        <a:off x="3242511" y="344446"/>
        <a:ext cx="2201777" cy="1288984"/>
      </dsp:txXfrm>
    </dsp:sp>
    <dsp:sp modelId="{56C58B96-830A-4BB7-B1E2-CD581F9B6C07}">
      <dsp:nvSpPr>
        <dsp:cNvPr id="0" name=""/>
        <dsp:cNvSpPr/>
      </dsp:nvSpPr>
      <dsp:spPr>
        <a:xfrm rot="42783">
          <a:off x="5712570" y="726024"/>
          <a:ext cx="483817" cy="565931"/>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l-PL" sz="1800" kern="1200"/>
        </a:p>
      </dsp:txBody>
      <dsp:txXfrm>
        <a:off x="5712576" y="838307"/>
        <a:ext cx="338672" cy="339559"/>
      </dsp:txXfrm>
    </dsp:sp>
    <dsp:sp modelId="{581EBE45-184B-41A4-B6E1-6F2FA01786DC}">
      <dsp:nvSpPr>
        <dsp:cNvPr id="0" name=""/>
        <dsp:cNvSpPr/>
      </dsp:nvSpPr>
      <dsp:spPr>
        <a:xfrm>
          <a:off x="6397183" y="344105"/>
          <a:ext cx="2281981" cy="1369188"/>
        </a:xfrm>
        <a:prstGeom prst="roundRect">
          <a:avLst>
            <a:gd name="adj" fmla="val 10000"/>
          </a:avLst>
        </a:prstGeom>
        <a:solidFill>
          <a:srgbClr val="00863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dirty="0"/>
            <a:t>Wyjaśnienie zagadnienia</a:t>
          </a:r>
        </a:p>
      </dsp:txBody>
      <dsp:txXfrm>
        <a:off x="6437285" y="384207"/>
        <a:ext cx="2201777" cy="1288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9D35A-40AC-49EC-AE49-8F26CED0616E}">
      <dsp:nvSpPr>
        <dsp:cNvPr id="0" name=""/>
        <dsp:cNvSpPr/>
      </dsp:nvSpPr>
      <dsp:spPr>
        <a:xfrm>
          <a:off x="3066" y="443905"/>
          <a:ext cx="1885109" cy="1865908"/>
        </a:xfrm>
        <a:prstGeom prst="roundRect">
          <a:avLst>
            <a:gd name="adj" fmla="val 1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Pytanie do uczniów – Jak sprawdzić czy…?</a:t>
          </a:r>
        </a:p>
      </dsp:txBody>
      <dsp:txXfrm>
        <a:off x="57717" y="498556"/>
        <a:ext cx="1775807" cy="1756606"/>
      </dsp:txXfrm>
    </dsp:sp>
    <dsp:sp modelId="{5884151C-3DE3-4010-ACC3-4CEFFCCEA293}">
      <dsp:nvSpPr>
        <dsp:cNvPr id="0" name=""/>
        <dsp:cNvSpPr/>
      </dsp:nvSpPr>
      <dsp:spPr>
        <a:xfrm>
          <a:off x="2076686" y="1143106"/>
          <a:ext cx="399643" cy="467507"/>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pl-PL" sz="1500" kern="1200"/>
        </a:p>
      </dsp:txBody>
      <dsp:txXfrm>
        <a:off x="2076686" y="1236607"/>
        <a:ext cx="279750" cy="280505"/>
      </dsp:txXfrm>
    </dsp:sp>
    <dsp:sp modelId="{B9D8EDC7-E74A-4726-B4AF-A8BD2CC88835}">
      <dsp:nvSpPr>
        <dsp:cNvPr id="0" name=""/>
        <dsp:cNvSpPr/>
      </dsp:nvSpPr>
      <dsp:spPr>
        <a:xfrm>
          <a:off x="2642219" y="464519"/>
          <a:ext cx="2196209" cy="1824680"/>
        </a:xfrm>
        <a:prstGeom prst="roundRect">
          <a:avLst>
            <a:gd name="adj" fmla="val 10000"/>
          </a:avLst>
        </a:prstGeom>
        <a:solidFill>
          <a:srgbClr val="CC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Planowanie i przeprowadzenie doświadczenia</a:t>
          </a:r>
        </a:p>
      </dsp:txBody>
      <dsp:txXfrm>
        <a:off x="2695662" y="517962"/>
        <a:ext cx="2089323" cy="1717794"/>
      </dsp:txXfrm>
    </dsp:sp>
    <dsp:sp modelId="{56C58B96-830A-4BB7-B1E2-CD581F9B6C07}">
      <dsp:nvSpPr>
        <dsp:cNvPr id="0" name=""/>
        <dsp:cNvSpPr/>
      </dsp:nvSpPr>
      <dsp:spPr>
        <a:xfrm rot="36436">
          <a:off x="5034412" y="1159025"/>
          <a:ext cx="415532" cy="467507"/>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pl-PL" sz="1500" kern="1200"/>
        </a:p>
      </dsp:txBody>
      <dsp:txXfrm>
        <a:off x="5034416" y="1251865"/>
        <a:ext cx="290872" cy="280505"/>
      </dsp:txXfrm>
    </dsp:sp>
    <dsp:sp modelId="{7CE024E1-17FF-45D4-BD4F-2FC665CCE3D8}">
      <dsp:nvSpPr>
        <dsp:cNvPr id="0" name=""/>
        <dsp:cNvSpPr/>
      </dsp:nvSpPr>
      <dsp:spPr>
        <a:xfrm>
          <a:off x="5622408" y="542150"/>
          <a:ext cx="1885109" cy="1729297"/>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Analiza wyników</a:t>
          </a:r>
        </a:p>
      </dsp:txBody>
      <dsp:txXfrm>
        <a:off x="5673057" y="592799"/>
        <a:ext cx="1783811" cy="1627999"/>
      </dsp:txXfrm>
    </dsp:sp>
    <dsp:sp modelId="{E2D7C36E-BF37-4A23-9192-C1A97D4D9A03}">
      <dsp:nvSpPr>
        <dsp:cNvPr id="0" name=""/>
        <dsp:cNvSpPr/>
      </dsp:nvSpPr>
      <dsp:spPr>
        <a:xfrm rot="21560556">
          <a:off x="7688533" y="1157951"/>
          <a:ext cx="383802" cy="467507"/>
        </a:xfrm>
        <a:prstGeom prst="rightArrow">
          <a:avLst>
            <a:gd name="adj1" fmla="val 60000"/>
            <a:gd name="adj2" fmla="val 50000"/>
          </a:avLst>
        </a:prstGeom>
        <a:solidFill>
          <a:srgbClr val="FF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pl-PL" sz="1500" kern="1200"/>
        </a:p>
      </dsp:txBody>
      <dsp:txXfrm>
        <a:off x="7688537" y="1252113"/>
        <a:ext cx="268661" cy="280505"/>
      </dsp:txXfrm>
    </dsp:sp>
    <dsp:sp modelId="{581EBE45-184B-41A4-B6E1-6F2FA01786DC}">
      <dsp:nvSpPr>
        <dsp:cNvPr id="0" name=""/>
        <dsp:cNvSpPr/>
      </dsp:nvSpPr>
      <dsp:spPr>
        <a:xfrm>
          <a:off x="8231626" y="542144"/>
          <a:ext cx="1885109" cy="1669430"/>
        </a:xfrm>
        <a:prstGeom prst="roundRect">
          <a:avLst>
            <a:gd name="adj" fmla="val 10000"/>
          </a:avLst>
        </a:prstGeom>
        <a:solidFill>
          <a:srgbClr val="00863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Wyjaśnienie zagadnienia</a:t>
          </a:r>
        </a:p>
      </dsp:txBody>
      <dsp:txXfrm>
        <a:off x="8280522" y="591040"/>
        <a:ext cx="1787317" cy="1571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A50EA-05BF-4364-B614-7210D1186E1B}" type="datetimeFigureOut">
              <a:rPr lang="pl-PL" smtClean="0"/>
              <a:t>18.01.2019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65B63-23B5-42B7-BD8D-C6589F8D4840}" type="slidenum">
              <a:rPr lang="pl-PL" smtClean="0"/>
              <a:t>‹#›</a:t>
            </a:fld>
            <a:endParaRPr lang="pl-PL"/>
          </a:p>
        </p:txBody>
      </p:sp>
    </p:spTree>
    <p:extLst>
      <p:ext uri="{BB962C8B-B14F-4D97-AF65-F5344CB8AC3E}">
        <p14:creationId xmlns:p14="http://schemas.microsoft.com/office/powerpoint/2010/main" val="99587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8865B63-23B5-42B7-BD8D-C6589F8D4840}" type="slidenum">
              <a:rPr lang="pl-PL" smtClean="0"/>
              <a:t>3</a:t>
            </a:fld>
            <a:endParaRPr lang="pl-PL"/>
          </a:p>
        </p:txBody>
      </p:sp>
    </p:spTree>
    <p:extLst>
      <p:ext uri="{BB962C8B-B14F-4D97-AF65-F5344CB8AC3E}">
        <p14:creationId xmlns:p14="http://schemas.microsoft.com/office/powerpoint/2010/main" val="100001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19</a:t>
            </a:fld>
            <a:endParaRPr lang="pl-PL"/>
          </a:p>
        </p:txBody>
      </p:sp>
    </p:spTree>
    <p:extLst>
      <p:ext uri="{BB962C8B-B14F-4D97-AF65-F5344CB8AC3E}">
        <p14:creationId xmlns:p14="http://schemas.microsoft.com/office/powerpoint/2010/main" val="353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20</a:t>
            </a:fld>
            <a:endParaRPr lang="pl-PL"/>
          </a:p>
        </p:txBody>
      </p:sp>
    </p:spTree>
    <p:extLst>
      <p:ext uri="{BB962C8B-B14F-4D97-AF65-F5344CB8AC3E}">
        <p14:creationId xmlns:p14="http://schemas.microsoft.com/office/powerpoint/2010/main" val="344360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21</a:t>
            </a:fld>
            <a:endParaRPr lang="pl-PL"/>
          </a:p>
        </p:txBody>
      </p:sp>
    </p:spTree>
    <p:extLst>
      <p:ext uri="{BB962C8B-B14F-4D97-AF65-F5344CB8AC3E}">
        <p14:creationId xmlns:p14="http://schemas.microsoft.com/office/powerpoint/2010/main" val="128593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22</a:t>
            </a:fld>
            <a:endParaRPr lang="pl-PL"/>
          </a:p>
        </p:txBody>
      </p:sp>
    </p:spTree>
    <p:extLst>
      <p:ext uri="{BB962C8B-B14F-4D97-AF65-F5344CB8AC3E}">
        <p14:creationId xmlns:p14="http://schemas.microsoft.com/office/powerpoint/2010/main" val="290196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23</a:t>
            </a:fld>
            <a:endParaRPr lang="pl-PL"/>
          </a:p>
        </p:txBody>
      </p:sp>
    </p:spTree>
    <p:extLst>
      <p:ext uri="{BB962C8B-B14F-4D97-AF65-F5344CB8AC3E}">
        <p14:creationId xmlns:p14="http://schemas.microsoft.com/office/powerpoint/2010/main" val="207203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24</a:t>
            </a:fld>
            <a:endParaRPr lang="pl-PL"/>
          </a:p>
        </p:txBody>
      </p:sp>
    </p:spTree>
    <p:extLst>
      <p:ext uri="{BB962C8B-B14F-4D97-AF65-F5344CB8AC3E}">
        <p14:creationId xmlns:p14="http://schemas.microsoft.com/office/powerpoint/2010/main" val="179692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25</a:t>
            </a:fld>
            <a:endParaRPr lang="pl-PL"/>
          </a:p>
        </p:txBody>
      </p:sp>
    </p:spTree>
    <p:extLst>
      <p:ext uri="{BB962C8B-B14F-4D97-AF65-F5344CB8AC3E}">
        <p14:creationId xmlns:p14="http://schemas.microsoft.com/office/powerpoint/2010/main" val="519474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26</a:t>
            </a:fld>
            <a:endParaRPr lang="pl-PL"/>
          </a:p>
        </p:txBody>
      </p:sp>
    </p:spTree>
    <p:extLst>
      <p:ext uri="{BB962C8B-B14F-4D97-AF65-F5344CB8AC3E}">
        <p14:creationId xmlns:p14="http://schemas.microsoft.com/office/powerpoint/2010/main" val="45523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27</a:t>
            </a:fld>
            <a:endParaRPr lang="pl-PL"/>
          </a:p>
        </p:txBody>
      </p:sp>
    </p:spTree>
    <p:extLst>
      <p:ext uri="{BB962C8B-B14F-4D97-AF65-F5344CB8AC3E}">
        <p14:creationId xmlns:p14="http://schemas.microsoft.com/office/powerpoint/2010/main" val="2092406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28</a:t>
            </a:fld>
            <a:endParaRPr lang="pl-PL"/>
          </a:p>
        </p:txBody>
      </p:sp>
    </p:spTree>
    <p:extLst>
      <p:ext uri="{BB962C8B-B14F-4D97-AF65-F5344CB8AC3E}">
        <p14:creationId xmlns:p14="http://schemas.microsoft.com/office/powerpoint/2010/main" val="15896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4</a:t>
            </a:fld>
            <a:endParaRPr lang="pl-PL"/>
          </a:p>
        </p:txBody>
      </p:sp>
    </p:spTree>
    <p:extLst>
      <p:ext uri="{BB962C8B-B14F-4D97-AF65-F5344CB8AC3E}">
        <p14:creationId xmlns:p14="http://schemas.microsoft.com/office/powerpoint/2010/main" val="165676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29</a:t>
            </a:fld>
            <a:endParaRPr lang="pl-PL"/>
          </a:p>
        </p:txBody>
      </p:sp>
    </p:spTree>
    <p:extLst>
      <p:ext uri="{BB962C8B-B14F-4D97-AF65-F5344CB8AC3E}">
        <p14:creationId xmlns:p14="http://schemas.microsoft.com/office/powerpoint/2010/main" val="2027898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30</a:t>
            </a:fld>
            <a:endParaRPr lang="pl-PL"/>
          </a:p>
        </p:txBody>
      </p:sp>
    </p:spTree>
    <p:extLst>
      <p:ext uri="{BB962C8B-B14F-4D97-AF65-F5344CB8AC3E}">
        <p14:creationId xmlns:p14="http://schemas.microsoft.com/office/powerpoint/2010/main" val="3935807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8865B63-23B5-42B7-BD8D-C6589F8D4840}" type="slidenum">
              <a:rPr lang="pl-PL" smtClean="0"/>
              <a:t>31</a:t>
            </a:fld>
            <a:endParaRPr lang="pl-PL"/>
          </a:p>
        </p:txBody>
      </p:sp>
    </p:spTree>
    <p:extLst>
      <p:ext uri="{BB962C8B-B14F-4D97-AF65-F5344CB8AC3E}">
        <p14:creationId xmlns:p14="http://schemas.microsoft.com/office/powerpoint/2010/main" val="1153242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32</a:t>
            </a:fld>
            <a:endParaRPr lang="pl-PL"/>
          </a:p>
        </p:txBody>
      </p:sp>
    </p:spTree>
    <p:extLst>
      <p:ext uri="{BB962C8B-B14F-4D97-AF65-F5344CB8AC3E}">
        <p14:creationId xmlns:p14="http://schemas.microsoft.com/office/powerpoint/2010/main" val="375433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33</a:t>
            </a:fld>
            <a:endParaRPr lang="pl-PL"/>
          </a:p>
        </p:txBody>
      </p:sp>
    </p:spTree>
    <p:extLst>
      <p:ext uri="{BB962C8B-B14F-4D97-AF65-F5344CB8AC3E}">
        <p14:creationId xmlns:p14="http://schemas.microsoft.com/office/powerpoint/2010/main" val="359243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5</a:t>
            </a:fld>
            <a:endParaRPr lang="pl-PL"/>
          </a:p>
        </p:txBody>
      </p:sp>
    </p:spTree>
    <p:extLst>
      <p:ext uri="{BB962C8B-B14F-4D97-AF65-F5344CB8AC3E}">
        <p14:creationId xmlns:p14="http://schemas.microsoft.com/office/powerpoint/2010/main" val="948443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6</a:t>
            </a:fld>
            <a:endParaRPr lang="pl-PL"/>
          </a:p>
        </p:txBody>
      </p:sp>
    </p:spTree>
    <p:extLst>
      <p:ext uri="{BB962C8B-B14F-4D97-AF65-F5344CB8AC3E}">
        <p14:creationId xmlns:p14="http://schemas.microsoft.com/office/powerpoint/2010/main" val="98804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7</a:t>
            </a:fld>
            <a:endParaRPr lang="pl-PL"/>
          </a:p>
        </p:txBody>
      </p:sp>
    </p:spTree>
    <p:extLst>
      <p:ext uri="{BB962C8B-B14F-4D97-AF65-F5344CB8AC3E}">
        <p14:creationId xmlns:p14="http://schemas.microsoft.com/office/powerpoint/2010/main" val="342928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8</a:t>
            </a:fld>
            <a:endParaRPr lang="pl-PL"/>
          </a:p>
        </p:txBody>
      </p:sp>
    </p:spTree>
    <p:extLst>
      <p:ext uri="{BB962C8B-B14F-4D97-AF65-F5344CB8AC3E}">
        <p14:creationId xmlns:p14="http://schemas.microsoft.com/office/powerpoint/2010/main" val="351199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9</a:t>
            </a:fld>
            <a:endParaRPr lang="pl-PL"/>
          </a:p>
        </p:txBody>
      </p:sp>
    </p:spTree>
    <p:extLst>
      <p:ext uri="{BB962C8B-B14F-4D97-AF65-F5344CB8AC3E}">
        <p14:creationId xmlns:p14="http://schemas.microsoft.com/office/powerpoint/2010/main" val="27503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14</a:t>
            </a:fld>
            <a:endParaRPr lang="pl-PL"/>
          </a:p>
        </p:txBody>
      </p:sp>
    </p:spTree>
    <p:extLst>
      <p:ext uri="{BB962C8B-B14F-4D97-AF65-F5344CB8AC3E}">
        <p14:creationId xmlns:p14="http://schemas.microsoft.com/office/powerpoint/2010/main" val="81372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8865B63-23B5-42B7-BD8D-C6589F8D4840}" type="slidenum">
              <a:rPr lang="pl-PL" smtClean="0"/>
              <a:t>18</a:t>
            </a:fld>
            <a:endParaRPr lang="pl-PL"/>
          </a:p>
        </p:txBody>
      </p:sp>
    </p:spTree>
    <p:extLst>
      <p:ext uri="{BB962C8B-B14F-4D97-AF65-F5344CB8AC3E}">
        <p14:creationId xmlns:p14="http://schemas.microsoft.com/office/powerpoint/2010/main" val="260393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175D87FE-0AC5-5842-AB9E-9314C6AB2AB8}" type="datetime1">
              <a:rPr lang="pl-PL" smtClean="0"/>
              <a:t>18.01.2019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363829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C2A802A5-D042-9542-90E9-BF47F4BBAFD7}" type="datetime1">
              <a:rPr lang="pl-PL" smtClean="0"/>
              <a:t>18.01.2019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73726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1"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1"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C1C3E528-ED6C-6D4B-B83B-9DEF901B8907}" type="datetime1">
              <a:rPr lang="pl-PL" smtClean="0"/>
              <a:t>18.01.2019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80180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22166DF-A246-E24B-8337-0471A7473F09}" type="datetime1">
              <a:rPr lang="pl-PL" smtClean="0"/>
              <a:t>18.01.2019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342082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1" y="1709740"/>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4444C734-887B-E542-B74C-7FC1634EFF0C}" type="datetime1">
              <a:rPr lang="pl-PL" smtClean="0"/>
              <a:t>18.01.2019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198246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DA3966FA-2453-F646-85D1-2EB89A5C6049}" type="datetime1">
              <a:rPr lang="pl-PL" smtClean="0"/>
              <a:t>18.01.2019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173496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7"/>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9"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1"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4B0E3B48-2CEC-E24E-B0EE-FDBC62C1702B}" type="datetime1">
              <a:rPr lang="pl-PL" smtClean="0"/>
              <a:t>18.01.2019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115934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4E2DF676-D286-6E44-960F-1D305D72502B}" type="datetime1">
              <a:rPr lang="pl-PL" smtClean="0"/>
              <a:t>18.01.2019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159174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74E2520-2688-4A41-80A7-D8AFCE023E3B}" type="datetime1">
              <a:rPr lang="pl-PL" smtClean="0"/>
              <a:t>18.01.2019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71218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50148D7-BAD2-F441-A1BB-6CC96CDE747A}" type="datetime1">
              <a:rPr lang="pl-PL" smtClean="0"/>
              <a:t>18.01.2019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884878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97ADE93-BF10-9D4F-BD54-D1DA0C84D414}" type="datetime1">
              <a:rPr lang="pl-PL" smtClean="0"/>
              <a:t>18.01.2019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416AB9B-29CC-41B5-BC0A-919D45734DF7}" type="slidenum">
              <a:rPr lang="pl-PL" smtClean="0"/>
              <a:t>‹#›</a:t>
            </a:fld>
            <a:endParaRPr lang="pl-PL"/>
          </a:p>
        </p:txBody>
      </p:sp>
    </p:spTree>
    <p:extLst>
      <p:ext uri="{BB962C8B-B14F-4D97-AF65-F5344CB8AC3E}">
        <p14:creationId xmlns:p14="http://schemas.microsoft.com/office/powerpoint/2010/main" val="247113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762E2-8FE1-4D4C-B31D-1A7999BA6238}" type="datetime1">
              <a:rPr lang="pl-PL" smtClean="0"/>
              <a:t>18.01.2019</a:t>
            </a:fld>
            <a:endParaRPr lang="pl-PL"/>
          </a:p>
        </p:txBody>
      </p:sp>
      <p:sp>
        <p:nvSpPr>
          <p:cNvPr id="5" name="Symbol zastępczy stopki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6AB9B-29CC-41B5-BC0A-919D45734DF7}" type="slidenum">
              <a:rPr lang="pl-PL" smtClean="0"/>
              <a:t>‹#›</a:t>
            </a:fld>
            <a:endParaRPr lang="pl-PL"/>
          </a:p>
        </p:txBody>
      </p:sp>
    </p:spTree>
    <p:extLst>
      <p:ext uri="{BB962C8B-B14F-4D97-AF65-F5344CB8AC3E}">
        <p14:creationId xmlns:p14="http://schemas.microsoft.com/office/powerpoint/2010/main" val="1278049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emf"/><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emf"/><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8" Type="http://schemas.openxmlformats.org/officeDocument/2006/relationships/hyperlink" Target="http://www.ibe.edu.pl/images/materialy/Matematyka-wnioski-z-badan-i-dyskusji.pdf" TargetMode="External"/><Relationship Id="rId3" Type="http://schemas.openxmlformats.org/officeDocument/2006/relationships/image" Target="../media/image4.png"/><Relationship Id="rId7" Type="http://schemas.openxmlformats.org/officeDocument/2006/relationships/hyperlink" Target="http://www.ibe.edu.pl/images/diagnoza_matematyki/ibe-raport-szkola-samodzielnego-myslenia.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ibe.edu.pl/images/publikacje/Raport_OBUT.pdf" TargetMode="External"/><Relationship Id="rId5" Type="http://schemas.openxmlformats.org/officeDocument/2006/relationships/hyperlink" Target="http://eduentuzjasci.pl/matematyka-matura-2015/110-badanie/1167-diagnoza-umiejetnosci-matematycznych-uczniow-szkol-podstawowych-duma.html" TargetMode="Externa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5.em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5.emf"/><Relationship Id="rId4" Type="http://schemas.openxmlformats.org/officeDocument/2006/relationships/hyperlink" Target="http://www.kwalifikacje.gov.pl/images/Publikacje/Polska-rama-kwalifikacji.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810F1C9-EF4C-AC4B-8143-1C870DD7102D}"/>
              </a:ext>
            </a:extLst>
          </p:cNvPr>
          <p:cNvPicPr>
            <a:picLocks noChangeAspect="1"/>
          </p:cNvPicPr>
          <p:nvPr/>
        </p:nvPicPr>
        <p:blipFill rotWithShape="1">
          <a:blip r:embed="rId2" cstate="screen">
            <a:alphaModFix amt="36000"/>
            <a:extLst>
              <a:ext uri="{28A0092B-C50C-407E-A947-70E740481C1C}">
                <a14:useLocalDpi xmlns:a14="http://schemas.microsoft.com/office/drawing/2010/main"/>
              </a:ext>
            </a:extLst>
          </a:blip>
          <a:srcRect/>
          <a:stretch/>
        </p:blipFill>
        <p:spPr>
          <a:xfrm>
            <a:off x="0" y="-26904"/>
            <a:ext cx="12192000" cy="6602818"/>
          </a:xfrm>
          <a:prstGeom prst="rect">
            <a:avLst/>
          </a:prstGeom>
        </p:spPr>
      </p:pic>
      <p:pic>
        <p:nvPicPr>
          <p:cNvPr id="10" name="Obraz 9">
            <a:extLst>
              <a:ext uri="{FF2B5EF4-FFF2-40B4-BE49-F238E27FC236}">
                <a16:creationId xmlns:a16="http://schemas.microsoft.com/office/drawing/2014/main" id="{D360650A-95ED-A247-A59F-6EE1D3616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39961"/>
            <a:ext cx="12192000" cy="918039"/>
          </a:xfrm>
          <a:prstGeom prst="rect">
            <a:avLst/>
          </a:prstGeom>
        </p:spPr>
      </p:pic>
      <p:pic>
        <p:nvPicPr>
          <p:cNvPr id="18" name="Obraz 17">
            <a:extLst>
              <a:ext uri="{FF2B5EF4-FFF2-40B4-BE49-F238E27FC236}">
                <a16:creationId xmlns:a16="http://schemas.microsoft.com/office/drawing/2014/main" id="{41069CB3-8164-DA4D-BE45-025A8D0B30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740269"/>
          </a:xfrm>
          <a:prstGeom prst="rect">
            <a:avLst/>
          </a:prstGeom>
        </p:spPr>
      </p:pic>
      <p:sp>
        <p:nvSpPr>
          <p:cNvPr id="19" name="Tytuł 1">
            <a:extLst>
              <a:ext uri="{FF2B5EF4-FFF2-40B4-BE49-F238E27FC236}">
                <a16:creationId xmlns:a16="http://schemas.microsoft.com/office/drawing/2014/main" id="{2DE4CB1E-BA90-5F45-92FB-29F2A6F44856}"/>
              </a:ext>
            </a:extLst>
          </p:cNvPr>
          <p:cNvSpPr txBox="1">
            <a:spLocks/>
          </p:cNvSpPr>
          <p:nvPr/>
        </p:nvSpPr>
        <p:spPr>
          <a:xfrm>
            <a:off x="1524000" y="1004318"/>
            <a:ext cx="9144000" cy="23876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dirty="0">
                <a:solidFill>
                  <a:schemeClr val="accent5">
                    <a:lumMod val="50000"/>
                  </a:schemeClr>
                </a:solidFill>
                <a:latin typeface="+mn-lt"/>
              </a:rPr>
              <a:t>Doskonalenie trenerów wspomagania oświaty</a:t>
            </a:r>
          </a:p>
        </p:txBody>
      </p:sp>
      <p:sp>
        <p:nvSpPr>
          <p:cNvPr id="20" name="Podtytuł 2">
            <a:extLst>
              <a:ext uri="{FF2B5EF4-FFF2-40B4-BE49-F238E27FC236}">
                <a16:creationId xmlns:a16="http://schemas.microsoft.com/office/drawing/2014/main" id="{D0F44B24-C291-1A45-B5FC-5AD87A3B293A}"/>
              </a:ext>
            </a:extLst>
          </p:cNvPr>
          <p:cNvSpPr txBox="1">
            <a:spLocks/>
          </p:cNvSpPr>
          <p:nvPr/>
        </p:nvSpPr>
        <p:spPr>
          <a:xfrm>
            <a:off x="1640734" y="3340115"/>
            <a:ext cx="9144000" cy="16557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pl-PL" sz="3200" b="1" dirty="0"/>
              <a:t>Kompetencje matematyczno – przyrodnicze</a:t>
            </a:r>
            <a:br>
              <a:rPr lang="pl-PL" sz="3200" b="1" dirty="0"/>
            </a:br>
            <a:r>
              <a:rPr lang="pl-PL" sz="3200" b="1" dirty="0"/>
              <a:t>II poziom edukacyjny (klasy IV – VIII)</a:t>
            </a:r>
          </a:p>
        </p:txBody>
      </p:sp>
      <p:sp>
        <p:nvSpPr>
          <p:cNvPr id="2" name="Symbol zastępczy numeru slajdu 1">
            <a:extLst>
              <a:ext uri="{FF2B5EF4-FFF2-40B4-BE49-F238E27FC236}">
                <a16:creationId xmlns:a16="http://schemas.microsoft.com/office/drawing/2014/main" id="{F44F521F-DE58-5946-875B-F0BC85323FBE}"/>
              </a:ext>
            </a:extLst>
          </p:cNvPr>
          <p:cNvSpPr>
            <a:spLocks noGrp="1"/>
          </p:cNvSpPr>
          <p:nvPr>
            <p:ph type="sldNum" sz="quarter" idx="12"/>
          </p:nvPr>
        </p:nvSpPr>
        <p:spPr/>
        <p:txBody>
          <a:bodyPr/>
          <a:lstStyle/>
          <a:p>
            <a:fld id="{0416AB9B-29CC-41B5-BC0A-919D45734DF7}" type="slidenum">
              <a:rPr lang="pl-PL" smtClean="0"/>
              <a:t>1</a:t>
            </a:fld>
            <a:endParaRPr lang="pl-PL"/>
          </a:p>
        </p:txBody>
      </p:sp>
    </p:spTree>
    <p:extLst>
      <p:ext uri="{BB962C8B-B14F-4D97-AF65-F5344CB8AC3E}">
        <p14:creationId xmlns:p14="http://schemas.microsoft.com/office/powerpoint/2010/main" val="189353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10</a:t>
            </a:fld>
            <a:endParaRPr lang="pl-PL"/>
          </a:p>
        </p:txBody>
      </p:sp>
      <p:sp>
        <p:nvSpPr>
          <p:cNvPr id="9" name="Symbol zastępczy zawartości 2">
            <a:extLst>
              <a:ext uri="{FF2B5EF4-FFF2-40B4-BE49-F238E27FC236}">
                <a16:creationId xmlns:a16="http://schemas.microsoft.com/office/drawing/2014/main" id="{F75068B4-C86F-A24A-B665-F78A4C9F1E88}"/>
              </a:ext>
            </a:extLst>
          </p:cNvPr>
          <p:cNvSpPr txBox="1">
            <a:spLocks/>
          </p:cNvSpPr>
          <p:nvPr/>
        </p:nvSpPr>
        <p:spPr>
          <a:xfrm>
            <a:off x="967795" y="1974378"/>
            <a:ext cx="10519168" cy="3429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352C2C"/>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endParaRPr lang="pl-PL" sz="1700" b="1" dirty="0"/>
          </a:p>
          <a:p>
            <a:pPr marL="0" indent="0" algn="just">
              <a:lnSpc>
                <a:spcPct val="150000"/>
              </a:lnSpc>
              <a:buNone/>
            </a:pPr>
            <a:r>
              <a:rPr lang="pl-PL" sz="2200" dirty="0">
                <a:latin typeface="+mn-lt"/>
              </a:rPr>
              <a:t>To co możemy zaproponować dzieciom nie musi wcale odbywać się w doskonale wyposażonym laboratorium, a wprost przeciwnie, szczególnie dla tych najmłodszych, powinno być oparte na dobrze znanych dziecku obiektach i zjawiskach, z jakimi spotyka się codziennie. Tak dobrane środki i sposoby ukazania świata będą mu bliższe i bardziej zrozumiałe.</a:t>
            </a:r>
          </a:p>
          <a:p>
            <a:pPr>
              <a:lnSpc>
                <a:spcPct val="150000"/>
              </a:lnSpc>
            </a:pPr>
            <a:endParaRPr lang="pl-PL" dirty="0"/>
          </a:p>
        </p:txBody>
      </p:sp>
      <p:sp>
        <p:nvSpPr>
          <p:cNvPr id="10" name="Tytuł 3">
            <a:extLst>
              <a:ext uri="{FF2B5EF4-FFF2-40B4-BE49-F238E27FC236}">
                <a16:creationId xmlns:a16="http://schemas.microsoft.com/office/drawing/2014/main" id="{1451D9A6-FC22-E944-81D3-FB041159FC88}"/>
              </a:ext>
            </a:extLst>
          </p:cNvPr>
          <p:cNvSpPr txBox="1">
            <a:spLocks/>
          </p:cNvSpPr>
          <p:nvPr/>
        </p:nvSpPr>
        <p:spPr>
          <a:xfrm>
            <a:off x="967795" y="1460348"/>
            <a:ext cx="7886700" cy="579986"/>
          </a:xfrm>
          <a:prstGeom prst="rect">
            <a:avLst/>
          </a:prstGeom>
        </p:spPr>
        <p:txBody>
          <a:bodyPr vert="horz" lIns="91440" tIns="45720" rIns="91440" bIns="45720" rtlCol="0" anchor="ctr">
            <a:normAutofit fontScale="9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a:t>Obserwacja</a:t>
            </a:r>
          </a:p>
        </p:txBody>
      </p:sp>
    </p:spTree>
    <p:extLst>
      <p:ext uri="{BB962C8B-B14F-4D97-AF65-F5344CB8AC3E}">
        <p14:creationId xmlns:p14="http://schemas.microsoft.com/office/powerpoint/2010/main" val="123582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11</a:t>
            </a:fld>
            <a:endParaRPr lang="pl-PL"/>
          </a:p>
        </p:txBody>
      </p:sp>
      <p:sp>
        <p:nvSpPr>
          <p:cNvPr id="10" name="Tytuł 3">
            <a:extLst>
              <a:ext uri="{FF2B5EF4-FFF2-40B4-BE49-F238E27FC236}">
                <a16:creationId xmlns:a16="http://schemas.microsoft.com/office/drawing/2014/main" id="{1451D9A6-FC22-E944-81D3-FB041159FC88}"/>
              </a:ext>
            </a:extLst>
          </p:cNvPr>
          <p:cNvSpPr txBox="1">
            <a:spLocks/>
          </p:cNvSpPr>
          <p:nvPr/>
        </p:nvSpPr>
        <p:spPr>
          <a:xfrm>
            <a:off x="967795" y="1761332"/>
            <a:ext cx="7886700" cy="579986"/>
          </a:xfrm>
          <a:prstGeom prst="rect">
            <a:avLst/>
          </a:prstGeom>
        </p:spPr>
        <p:txBody>
          <a:bodyPr vert="horz" lIns="91440" tIns="45720" rIns="91440" bIns="45720" rtlCol="0" anchor="ctr">
            <a:normAutofit fontScale="9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a:t>Pokaz</a:t>
            </a:r>
          </a:p>
        </p:txBody>
      </p:sp>
      <p:sp>
        <p:nvSpPr>
          <p:cNvPr id="11" name="Prostokąt 10">
            <a:extLst>
              <a:ext uri="{FF2B5EF4-FFF2-40B4-BE49-F238E27FC236}">
                <a16:creationId xmlns:a16="http://schemas.microsoft.com/office/drawing/2014/main" id="{2683862D-826D-8944-A4A8-80893E641AC2}"/>
              </a:ext>
            </a:extLst>
          </p:cNvPr>
          <p:cNvSpPr/>
          <p:nvPr/>
        </p:nvSpPr>
        <p:spPr>
          <a:xfrm>
            <a:off x="967795" y="2988553"/>
            <a:ext cx="5879572" cy="1697068"/>
          </a:xfrm>
          <a:prstGeom prst="rect">
            <a:avLst/>
          </a:prstGeom>
        </p:spPr>
        <p:txBody>
          <a:bodyPr wrap="square">
            <a:spAutoFit/>
          </a:bodyPr>
          <a:lstStyle/>
          <a:p>
            <a:pPr>
              <a:lnSpc>
                <a:spcPct val="150000"/>
              </a:lnSpc>
            </a:pPr>
            <a:r>
              <a:rPr lang="pl-PL" sz="2400" dirty="0">
                <a:solidFill>
                  <a:srgbClr val="352C2C"/>
                </a:solidFill>
                <a:latin typeface="+mj-lt"/>
                <a:cs typeface="Arial" panose="020B0604020202020204" pitchFamily="34" charset="0"/>
              </a:rPr>
              <a:t>Demonstrowanie, prezentowanie czegoś </a:t>
            </a:r>
            <a:br>
              <a:rPr lang="pl-PL" sz="2400" dirty="0">
                <a:solidFill>
                  <a:srgbClr val="352C2C"/>
                </a:solidFill>
                <a:latin typeface="+mj-lt"/>
                <a:cs typeface="Arial" panose="020B0604020202020204" pitchFamily="34" charset="0"/>
              </a:rPr>
            </a:br>
            <a:r>
              <a:rPr lang="pl-PL" sz="2400" dirty="0">
                <a:solidFill>
                  <a:srgbClr val="352C2C"/>
                </a:solidFill>
                <a:latin typeface="+mj-lt"/>
                <a:cs typeface="Arial" panose="020B0604020202020204" pitchFamily="34" charset="0"/>
              </a:rPr>
              <a:t>(np. na potwierdzenie przekazywanych wiadomości) – zwykle wykonuje nauczyciel</a:t>
            </a:r>
          </a:p>
        </p:txBody>
      </p:sp>
      <p:pic>
        <p:nvPicPr>
          <p:cNvPr id="2" name="Obraz 1">
            <a:extLst>
              <a:ext uri="{FF2B5EF4-FFF2-40B4-BE49-F238E27FC236}">
                <a16:creationId xmlns:a16="http://schemas.microsoft.com/office/drawing/2014/main" id="{396E44FA-CC30-FB4C-8847-B6B4381AC5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3137" y="1379186"/>
            <a:ext cx="3968519" cy="3987209"/>
          </a:xfrm>
          <a:prstGeom prst="rect">
            <a:avLst/>
          </a:prstGeom>
        </p:spPr>
      </p:pic>
    </p:spTree>
    <p:extLst>
      <p:ext uri="{BB962C8B-B14F-4D97-AF65-F5344CB8AC3E}">
        <p14:creationId xmlns:p14="http://schemas.microsoft.com/office/powerpoint/2010/main" val="3723020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12</a:t>
            </a:fld>
            <a:endParaRPr lang="pl-PL"/>
          </a:p>
        </p:txBody>
      </p:sp>
      <p:pic>
        <p:nvPicPr>
          <p:cNvPr id="9" name="Obraz 4">
            <a:extLst>
              <a:ext uri="{FF2B5EF4-FFF2-40B4-BE49-F238E27FC236}">
                <a16:creationId xmlns:a16="http://schemas.microsoft.com/office/drawing/2014/main" id="{9E61CA5E-FA5F-534E-B42B-9A33B7BBAD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2366" y="1205789"/>
            <a:ext cx="6930025" cy="451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96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13</a:t>
            </a:fld>
            <a:endParaRPr lang="pl-PL"/>
          </a:p>
        </p:txBody>
      </p:sp>
      <p:pic>
        <p:nvPicPr>
          <p:cNvPr id="7" name="Symbol zastępczy zawartości 3">
            <a:extLst>
              <a:ext uri="{FF2B5EF4-FFF2-40B4-BE49-F238E27FC236}">
                <a16:creationId xmlns:a16="http://schemas.microsoft.com/office/drawing/2014/main" id="{243D09E8-7BB3-0C4E-8B94-A8457E9D3A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785730" y="1344982"/>
            <a:ext cx="6650480" cy="4357693"/>
          </a:xfrm>
          <a:prstGeom prst="rect">
            <a:avLst/>
          </a:prstGeom>
        </p:spPr>
      </p:pic>
    </p:spTree>
    <p:extLst>
      <p:ext uri="{BB962C8B-B14F-4D97-AF65-F5344CB8AC3E}">
        <p14:creationId xmlns:p14="http://schemas.microsoft.com/office/powerpoint/2010/main" val="40754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2608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500" b="1" dirty="0"/>
              <a:t>Uczenie się przez doświadczanie</a:t>
            </a:r>
          </a:p>
          <a:p>
            <a:pPr marL="0" indent="0" algn="ctr">
              <a:lnSpc>
                <a:spcPct val="150000"/>
              </a:lnSpc>
              <a:spcBef>
                <a:spcPts val="0"/>
              </a:spcBef>
              <a:buNone/>
            </a:pPr>
            <a:endParaRPr lang="pl-PL" b="1"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8" name="Obraz 7">
            <a:extLst>
              <a:ext uri="{FF2B5EF4-FFF2-40B4-BE49-F238E27FC236}">
                <a16:creationId xmlns:a16="http://schemas.microsoft.com/office/drawing/2014/main" id="{E3665FCF-C57B-EF45-9AF5-8887ED2DF8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8916" y="2844800"/>
            <a:ext cx="1912561" cy="2666752"/>
          </a:xfrm>
          <a:prstGeom prst="rect">
            <a:avLst/>
          </a:prstGeom>
        </p:spPr>
      </p:pic>
      <p:sp>
        <p:nvSpPr>
          <p:cNvPr id="4" name="Symbol zastępczy numeru slajdu 3">
            <a:extLst>
              <a:ext uri="{FF2B5EF4-FFF2-40B4-BE49-F238E27FC236}">
                <a16:creationId xmlns:a16="http://schemas.microsoft.com/office/drawing/2014/main" id="{2726B286-8FEE-A54E-A994-9A04937ACFD6}"/>
              </a:ext>
            </a:extLst>
          </p:cNvPr>
          <p:cNvSpPr>
            <a:spLocks noGrp="1"/>
          </p:cNvSpPr>
          <p:nvPr>
            <p:ph type="sldNum" sz="quarter" idx="12"/>
          </p:nvPr>
        </p:nvSpPr>
        <p:spPr/>
        <p:txBody>
          <a:bodyPr/>
          <a:lstStyle/>
          <a:p>
            <a:fld id="{0416AB9B-29CC-41B5-BC0A-919D45734DF7}" type="slidenum">
              <a:rPr lang="pl-PL" smtClean="0"/>
              <a:t>14</a:t>
            </a:fld>
            <a:endParaRPr lang="pl-PL"/>
          </a:p>
        </p:txBody>
      </p:sp>
    </p:spTree>
    <p:extLst>
      <p:ext uri="{BB962C8B-B14F-4D97-AF65-F5344CB8AC3E}">
        <p14:creationId xmlns:p14="http://schemas.microsoft.com/office/powerpoint/2010/main" val="869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15</a:t>
            </a:fld>
            <a:endParaRPr lang="pl-PL"/>
          </a:p>
        </p:txBody>
      </p:sp>
      <p:graphicFrame>
        <p:nvGraphicFramePr>
          <p:cNvPr id="9" name="Symbol zastępczy zawartości 2">
            <a:extLst>
              <a:ext uri="{FF2B5EF4-FFF2-40B4-BE49-F238E27FC236}">
                <a16:creationId xmlns:a16="http://schemas.microsoft.com/office/drawing/2014/main" id="{173F7FBA-0E63-A34C-ABF6-B609BA1F9798}"/>
              </a:ext>
            </a:extLst>
          </p:cNvPr>
          <p:cNvGraphicFramePr>
            <a:graphicFrameLocks/>
          </p:cNvGraphicFramePr>
          <p:nvPr>
            <p:extLst>
              <p:ext uri="{D42A27DB-BD31-4B8C-83A1-F6EECF244321}">
                <p14:modId xmlns:p14="http://schemas.microsoft.com/office/powerpoint/2010/main" val="1895666114"/>
              </p:ext>
            </p:extLst>
          </p:nvPr>
        </p:nvGraphicFramePr>
        <p:xfrm>
          <a:off x="1590495" y="680229"/>
          <a:ext cx="9273768" cy="4139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ytuł 1">
            <a:extLst>
              <a:ext uri="{FF2B5EF4-FFF2-40B4-BE49-F238E27FC236}">
                <a16:creationId xmlns:a16="http://schemas.microsoft.com/office/drawing/2014/main" id="{6C53677B-B5F1-9644-AD5F-2210CB94D4C6}"/>
              </a:ext>
            </a:extLst>
          </p:cNvPr>
          <p:cNvSpPr txBox="1">
            <a:spLocks/>
          </p:cNvSpPr>
          <p:nvPr/>
        </p:nvSpPr>
        <p:spPr>
          <a:xfrm>
            <a:off x="4480285" y="4674216"/>
            <a:ext cx="7886700" cy="905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rgbClr val="6CB33F"/>
                </a:solidFill>
                <a:latin typeface="+mj-lt"/>
                <a:ea typeface="+mj-ea"/>
                <a:cs typeface="+mj-cs"/>
              </a:defRPr>
            </a:lvl1pPr>
          </a:lstStyle>
          <a:p>
            <a:r>
              <a:rPr lang="pl-PL" dirty="0"/>
              <a:t>Chmura w butelce</a:t>
            </a:r>
          </a:p>
        </p:txBody>
      </p:sp>
    </p:spTree>
    <p:extLst>
      <p:ext uri="{BB962C8B-B14F-4D97-AF65-F5344CB8AC3E}">
        <p14:creationId xmlns:p14="http://schemas.microsoft.com/office/powerpoint/2010/main" val="350018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16</a:t>
            </a:fld>
            <a:endParaRPr lang="pl-PL"/>
          </a:p>
        </p:txBody>
      </p:sp>
      <p:sp>
        <p:nvSpPr>
          <p:cNvPr id="10" name="Tytuł 1">
            <a:extLst>
              <a:ext uri="{FF2B5EF4-FFF2-40B4-BE49-F238E27FC236}">
                <a16:creationId xmlns:a16="http://schemas.microsoft.com/office/drawing/2014/main" id="{6C53677B-B5F1-9644-AD5F-2210CB94D4C6}"/>
              </a:ext>
            </a:extLst>
          </p:cNvPr>
          <p:cNvSpPr txBox="1">
            <a:spLocks/>
          </p:cNvSpPr>
          <p:nvPr/>
        </p:nvSpPr>
        <p:spPr>
          <a:xfrm>
            <a:off x="4480285" y="4674216"/>
            <a:ext cx="7886700" cy="905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rgbClr val="6CB33F"/>
                </a:solidFill>
                <a:latin typeface="+mj-lt"/>
                <a:ea typeface="+mj-ea"/>
                <a:cs typeface="+mj-cs"/>
              </a:defRPr>
            </a:lvl1pPr>
          </a:lstStyle>
          <a:p>
            <a:r>
              <a:rPr lang="pl-PL" dirty="0"/>
              <a:t>Magiczna słomka</a:t>
            </a:r>
          </a:p>
        </p:txBody>
      </p:sp>
      <p:graphicFrame>
        <p:nvGraphicFramePr>
          <p:cNvPr id="11" name="Symbol zastępczy zawartości 2">
            <a:extLst>
              <a:ext uri="{FF2B5EF4-FFF2-40B4-BE49-F238E27FC236}">
                <a16:creationId xmlns:a16="http://schemas.microsoft.com/office/drawing/2014/main" id="{00BC1A72-6E05-3840-A471-92A5D42740F2}"/>
              </a:ext>
            </a:extLst>
          </p:cNvPr>
          <p:cNvGraphicFramePr>
            <a:graphicFrameLocks/>
          </p:cNvGraphicFramePr>
          <p:nvPr>
            <p:extLst>
              <p:ext uri="{D42A27DB-BD31-4B8C-83A1-F6EECF244321}">
                <p14:modId xmlns:p14="http://schemas.microsoft.com/office/powerpoint/2010/main" val="3986398838"/>
              </p:ext>
            </p:extLst>
          </p:nvPr>
        </p:nvGraphicFramePr>
        <p:xfrm>
          <a:off x="2057400" y="2093800"/>
          <a:ext cx="86868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335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17</a:t>
            </a:fld>
            <a:endParaRPr lang="pl-PL"/>
          </a:p>
        </p:txBody>
      </p:sp>
      <p:sp>
        <p:nvSpPr>
          <p:cNvPr id="10" name="Tytuł 1">
            <a:extLst>
              <a:ext uri="{FF2B5EF4-FFF2-40B4-BE49-F238E27FC236}">
                <a16:creationId xmlns:a16="http://schemas.microsoft.com/office/drawing/2014/main" id="{6C53677B-B5F1-9644-AD5F-2210CB94D4C6}"/>
              </a:ext>
            </a:extLst>
          </p:cNvPr>
          <p:cNvSpPr txBox="1">
            <a:spLocks/>
          </p:cNvSpPr>
          <p:nvPr/>
        </p:nvSpPr>
        <p:spPr>
          <a:xfrm>
            <a:off x="4480285" y="4674216"/>
            <a:ext cx="7886700" cy="905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rgbClr val="6CB33F"/>
                </a:solidFill>
                <a:latin typeface="+mj-lt"/>
                <a:ea typeface="+mj-ea"/>
                <a:cs typeface="+mj-cs"/>
              </a:defRPr>
            </a:lvl1pPr>
          </a:lstStyle>
          <a:p>
            <a:r>
              <a:rPr lang="pl-PL" dirty="0"/>
              <a:t>Wymiary sali</a:t>
            </a:r>
          </a:p>
        </p:txBody>
      </p:sp>
      <p:graphicFrame>
        <p:nvGraphicFramePr>
          <p:cNvPr id="9" name="Symbol zastępczy zawartości 2">
            <a:extLst>
              <a:ext uri="{FF2B5EF4-FFF2-40B4-BE49-F238E27FC236}">
                <a16:creationId xmlns:a16="http://schemas.microsoft.com/office/drawing/2014/main" id="{C4C283F0-9D2A-8043-BEC3-861DD82073D4}"/>
              </a:ext>
            </a:extLst>
          </p:cNvPr>
          <p:cNvGraphicFramePr>
            <a:graphicFrameLocks/>
          </p:cNvGraphicFramePr>
          <p:nvPr>
            <p:extLst>
              <p:ext uri="{D42A27DB-BD31-4B8C-83A1-F6EECF244321}">
                <p14:modId xmlns:p14="http://schemas.microsoft.com/office/powerpoint/2010/main" val="1236014415"/>
              </p:ext>
            </p:extLst>
          </p:nvPr>
        </p:nvGraphicFramePr>
        <p:xfrm>
          <a:off x="1199838" y="2094727"/>
          <a:ext cx="10119803" cy="2753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16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53408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200" b="1" dirty="0"/>
              <a:t>Który sposób wprowadzanie eksperymentu jest najlepszy </a:t>
            </a:r>
            <a:br>
              <a:rPr lang="pl-PL" sz="3200" b="1" dirty="0"/>
            </a:br>
            <a:r>
              <a:rPr lang="pl-PL" sz="3200" b="1" dirty="0"/>
              <a:t>z punktu widzenia ucznia, aby kształtować jego umiejętność wykonywania obserwacji i pomiarów?</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F159604E-2315-C249-8DA2-F77527AD4E3C}"/>
              </a:ext>
            </a:extLst>
          </p:cNvPr>
          <p:cNvSpPr>
            <a:spLocks noGrp="1"/>
          </p:cNvSpPr>
          <p:nvPr>
            <p:ph type="sldNum" sz="quarter" idx="12"/>
          </p:nvPr>
        </p:nvSpPr>
        <p:spPr/>
        <p:txBody>
          <a:bodyPr/>
          <a:lstStyle/>
          <a:p>
            <a:fld id="{0416AB9B-29CC-41B5-BC0A-919D45734DF7}" type="slidenum">
              <a:rPr lang="pl-PL" smtClean="0"/>
              <a:t>18</a:t>
            </a:fld>
            <a:endParaRPr lang="pl-PL"/>
          </a:p>
        </p:txBody>
      </p:sp>
    </p:spTree>
    <p:extLst>
      <p:ext uri="{BB962C8B-B14F-4D97-AF65-F5344CB8AC3E}">
        <p14:creationId xmlns:p14="http://schemas.microsoft.com/office/powerpoint/2010/main" val="221163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754118" y="93807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200" b="1" dirty="0"/>
              <a:t>Pomiary, obserwacje, doświadczenia</a:t>
            </a:r>
          </a:p>
          <a:p>
            <a:pPr marL="0" indent="0" algn="ctr">
              <a:lnSpc>
                <a:spcPct val="150000"/>
              </a:lnSpc>
              <a:spcBef>
                <a:spcPts val="0"/>
              </a:spcBef>
              <a:buNone/>
            </a:pPr>
            <a:r>
              <a:rPr lang="pl-PL" sz="3200" b="1" dirty="0"/>
              <a:t>- propozycje działań edukacyjnych na przedmiotach </a:t>
            </a:r>
            <a:r>
              <a:rPr lang="pl-PL" sz="3200" b="1" dirty="0" err="1"/>
              <a:t>matematyczno</a:t>
            </a:r>
            <a:r>
              <a:rPr lang="pl-PL" sz="3200" b="1" dirty="0"/>
              <a:t> - przyrodniczych </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01FF3123-600E-2C4E-A58A-C013DF1243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8935" y="3989580"/>
            <a:ext cx="3299971" cy="1649986"/>
          </a:xfrm>
          <a:prstGeom prst="rect">
            <a:avLst/>
          </a:prstGeom>
        </p:spPr>
      </p:pic>
      <p:sp>
        <p:nvSpPr>
          <p:cNvPr id="5" name="Symbol zastępczy numeru slajdu 4">
            <a:extLst>
              <a:ext uri="{FF2B5EF4-FFF2-40B4-BE49-F238E27FC236}">
                <a16:creationId xmlns:a16="http://schemas.microsoft.com/office/drawing/2014/main" id="{73499E59-A687-844F-A613-E23D493182D8}"/>
              </a:ext>
            </a:extLst>
          </p:cNvPr>
          <p:cNvSpPr>
            <a:spLocks noGrp="1"/>
          </p:cNvSpPr>
          <p:nvPr>
            <p:ph type="sldNum" sz="quarter" idx="12"/>
          </p:nvPr>
        </p:nvSpPr>
        <p:spPr/>
        <p:txBody>
          <a:bodyPr/>
          <a:lstStyle/>
          <a:p>
            <a:fld id="{0416AB9B-29CC-41B5-BC0A-919D45734DF7}" type="slidenum">
              <a:rPr lang="pl-PL" smtClean="0"/>
              <a:t>19</a:t>
            </a:fld>
            <a:endParaRPr lang="pl-PL"/>
          </a:p>
        </p:txBody>
      </p:sp>
    </p:spTree>
    <p:extLst>
      <p:ext uri="{BB962C8B-B14F-4D97-AF65-F5344CB8AC3E}">
        <p14:creationId xmlns:p14="http://schemas.microsoft.com/office/powerpoint/2010/main" val="41152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2568119" y="63113"/>
            <a:ext cx="7318520" cy="938073"/>
          </a:xfrm>
          <a:prstGeom prst="rect">
            <a:avLst/>
          </a:prstGeom>
        </p:spPr>
      </p:pic>
      <p:sp>
        <p:nvSpPr>
          <p:cNvPr id="2" name="Tytuł 1"/>
          <p:cNvSpPr>
            <a:spLocks noGrp="1"/>
          </p:cNvSpPr>
          <p:nvPr>
            <p:ph type="ctrTitle"/>
          </p:nvPr>
        </p:nvSpPr>
        <p:spPr>
          <a:xfrm>
            <a:off x="1506920" y="1618642"/>
            <a:ext cx="9144000" cy="3039735"/>
          </a:xfrm>
        </p:spPr>
        <p:txBody>
          <a:bodyPr>
            <a:normAutofit/>
          </a:bodyPr>
          <a:lstStyle/>
          <a:p>
            <a:r>
              <a:rPr lang="pl-PL" sz="4000" dirty="0"/>
              <a:t>Zjazd 1</a:t>
            </a:r>
            <a:br>
              <a:rPr lang="pl-PL" sz="4000" dirty="0"/>
            </a:br>
            <a:br>
              <a:rPr lang="pl-PL" dirty="0"/>
            </a:br>
            <a:r>
              <a:rPr lang="pl-PL" sz="8000" b="1" dirty="0"/>
              <a:t>DZIEŃ 3</a:t>
            </a:r>
          </a:p>
        </p:txBody>
      </p:sp>
      <p:sp>
        <p:nvSpPr>
          <p:cNvPr id="5" name="Tytuł 1"/>
          <p:cNvSpPr txBox="1">
            <a:spLocks/>
          </p:cNvSpPr>
          <p:nvPr/>
        </p:nvSpPr>
        <p:spPr>
          <a:xfrm>
            <a:off x="838201" y="1"/>
            <a:ext cx="10481441" cy="11140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8" name="Obraz 7"/>
          <p:cNvPicPr>
            <a:picLocks noChangeAspect="1"/>
          </p:cNvPicPr>
          <p:nvPr/>
        </p:nvPicPr>
        <p:blipFill>
          <a:blip r:embed="rId3"/>
          <a:stretch>
            <a:fillRect/>
          </a:stretch>
        </p:blipFill>
        <p:spPr>
          <a:xfrm>
            <a:off x="2341567" y="5815586"/>
            <a:ext cx="7327261" cy="1240604"/>
          </a:xfrm>
          <a:prstGeom prst="rect">
            <a:avLst/>
          </a:prstGeom>
        </p:spPr>
      </p:pic>
      <p:sp>
        <p:nvSpPr>
          <p:cNvPr id="3" name="Symbol zastępczy numeru slajdu 2">
            <a:extLst>
              <a:ext uri="{FF2B5EF4-FFF2-40B4-BE49-F238E27FC236}">
                <a16:creationId xmlns:a16="http://schemas.microsoft.com/office/drawing/2014/main" id="{08F6F276-B8D0-544A-AC1E-4A58EA8F09F3}"/>
              </a:ext>
            </a:extLst>
          </p:cNvPr>
          <p:cNvSpPr>
            <a:spLocks noGrp="1"/>
          </p:cNvSpPr>
          <p:nvPr>
            <p:ph type="sldNum" sz="quarter" idx="12"/>
          </p:nvPr>
        </p:nvSpPr>
        <p:spPr/>
        <p:txBody>
          <a:bodyPr/>
          <a:lstStyle/>
          <a:p>
            <a:fld id="{0416AB9B-29CC-41B5-BC0A-919D45734DF7}" type="slidenum">
              <a:rPr lang="pl-PL" smtClean="0"/>
              <a:t>2</a:t>
            </a:fld>
            <a:endParaRPr lang="pl-PL"/>
          </a:p>
        </p:txBody>
      </p:sp>
    </p:spTree>
    <p:extLst>
      <p:ext uri="{BB962C8B-B14F-4D97-AF65-F5344CB8AC3E}">
        <p14:creationId xmlns:p14="http://schemas.microsoft.com/office/powerpoint/2010/main" val="395368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754118" y="938074"/>
            <a:ext cx="10649607" cy="4701492"/>
          </a:xfrm>
        </p:spPr>
        <p:txBody>
          <a:bodyPr>
            <a:normAutofit/>
          </a:bodyPr>
          <a:lstStyle/>
          <a:p>
            <a:pPr marL="0" indent="0" algn="ctr">
              <a:lnSpc>
                <a:spcPct val="150000"/>
              </a:lnSpc>
              <a:spcBef>
                <a:spcPts val="0"/>
              </a:spcBef>
              <a:buNone/>
            </a:pPr>
            <a:r>
              <a:rPr lang="pl-PL" sz="2500" b="1" dirty="0"/>
              <a:t>Umiejętność wnioskowania i myślenia naukowego</a:t>
            </a:r>
          </a:p>
          <a:p>
            <a:pPr marL="0" indent="0" algn="ctr">
              <a:lnSpc>
                <a:spcPct val="150000"/>
              </a:lnSpc>
              <a:spcBef>
                <a:spcPts val="0"/>
              </a:spcBef>
              <a:buNone/>
            </a:pPr>
            <a:r>
              <a:rPr lang="pl-PL" sz="2500" b="1" dirty="0"/>
              <a:t>GAŁĄZKA LOGICZNA</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503FD27A-2939-6748-BA1E-9033A7E5ACB1}"/>
              </a:ext>
            </a:extLst>
          </p:cNvPr>
          <p:cNvSpPr>
            <a:spLocks noGrp="1"/>
          </p:cNvSpPr>
          <p:nvPr>
            <p:ph type="sldNum" sz="quarter" idx="12"/>
          </p:nvPr>
        </p:nvSpPr>
        <p:spPr/>
        <p:txBody>
          <a:bodyPr/>
          <a:lstStyle/>
          <a:p>
            <a:fld id="{0416AB9B-29CC-41B5-BC0A-919D45734DF7}" type="slidenum">
              <a:rPr lang="pl-PL" smtClean="0"/>
              <a:t>20</a:t>
            </a:fld>
            <a:endParaRPr lang="pl-PL"/>
          </a:p>
        </p:txBody>
      </p:sp>
      <p:pic>
        <p:nvPicPr>
          <p:cNvPr id="10" name="Obraz 9">
            <a:extLst>
              <a:ext uri="{FF2B5EF4-FFF2-40B4-BE49-F238E27FC236}">
                <a16:creationId xmlns:a16="http://schemas.microsoft.com/office/drawing/2014/main" id="{E4F31A98-7E47-8E4C-AC99-81ABCF7EF9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7037" y="2375794"/>
            <a:ext cx="1848160" cy="3263772"/>
          </a:xfrm>
          <a:prstGeom prst="rect">
            <a:avLst/>
          </a:prstGeom>
        </p:spPr>
      </p:pic>
      <p:pic>
        <p:nvPicPr>
          <p:cNvPr id="12" name="Obraz 11">
            <a:extLst>
              <a:ext uri="{FF2B5EF4-FFF2-40B4-BE49-F238E27FC236}">
                <a16:creationId xmlns:a16="http://schemas.microsoft.com/office/drawing/2014/main" id="{638D93D3-388C-1547-A772-4FB6D2E332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4118" y="2693230"/>
            <a:ext cx="2832100" cy="2628900"/>
          </a:xfrm>
          <a:prstGeom prst="rect">
            <a:avLst/>
          </a:prstGeom>
        </p:spPr>
      </p:pic>
      <p:pic>
        <p:nvPicPr>
          <p:cNvPr id="13" name="Obraz 12">
            <a:extLst>
              <a:ext uri="{FF2B5EF4-FFF2-40B4-BE49-F238E27FC236}">
                <a16:creationId xmlns:a16="http://schemas.microsoft.com/office/drawing/2014/main" id="{8BF6C7AC-EF1E-FD4B-80FB-C7F8CA1507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76016" y="2328552"/>
            <a:ext cx="4357407" cy="3358256"/>
          </a:xfrm>
          <a:prstGeom prst="rect">
            <a:avLst/>
          </a:prstGeom>
        </p:spPr>
      </p:pic>
    </p:spTree>
    <p:extLst>
      <p:ext uri="{BB962C8B-B14F-4D97-AF65-F5344CB8AC3E}">
        <p14:creationId xmlns:p14="http://schemas.microsoft.com/office/powerpoint/2010/main" val="184006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8" name="Obraz 7">
            <a:extLst>
              <a:ext uri="{FF2B5EF4-FFF2-40B4-BE49-F238E27FC236}">
                <a16:creationId xmlns:a16="http://schemas.microsoft.com/office/drawing/2014/main" id="{28B75C6F-A728-6C41-A337-3CD892A4B00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8390" y="851518"/>
            <a:ext cx="7693613" cy="5385529"/>
          </a:xfrm>
          <a:prstGeom prst="rect">
            <a:avLst/>
          </a:prstGeom>
        </p:spPr>
      </p:pic>
      <p:sp>
        <p:nvSpPr>
          <p:cNvPr id="4" name="Symbol zastępczy numeru slajdu 3">
            <a:extLst>
              <a:ext uri="{FF2B5EF4-FFF2-40B4-BE49-F238E27FC236}">
                <a16:creationId xmlns:a16="http://schemas.microsoft.com/office/drawing/2014/main" id="{A18F0AC1-83E4-C547-BB26-DCF0880AEDFE}"/>
              </a:ext>
            </a:extLst>
          </p:cNvPr>
          <p:cNvSpPr>
            <a:spLocks noGrp="1"/>
          </p:cNvSpPr>
          <p:nvPr>
            <p:ph type="sldNum" sz="quarter" idx="12"/>
          </p:nvPr>
        </p:nvSpPr>
        <p:spPr/>
        <p:txBody>
          <a:bodyPr/>
          <a:lstStyle/>
          <a:p>
            <a:fld id="{0416AB9B-29CC-41B5-BC0A-919D45734DF7}" type="slidenum">
              <a:rPr lang="pl-PL" smtClean="0"/>
              <a:t>21</a:t>
            </a:fld>
            <a:endParaRPr lang="pl-PL"/>
          </a:p>
        </p:txBody>
      </p:sp>
      <p:sp>
        <p:nvSpPr>
          <p:cNvPr id="3" name="Symbol zastępczy zawartości 2"/>
          <p:cNvSpPr>
            <a:spLocks noGrp="1"/>
          </p:cNvSpPr>
          <p:nvPr>
            <p:ph idx="1"/>
          </p:nvPr>
        </p:nvSpPr>
        <p:spPr>
          <a:xfrm>
            <a:off x="5211471" y="2814177"/>
            <a:ext cx="1587449" cy="1213316"/>
          </a:xfrm>
        </p:spPr>
        <p:txBody>
          <a:bodyPr>
            <a:normAutofit/>
          </a:bodyPr>
          <a:lstStyle/>
          <a:p>
            <a:pPr marL="0" indent="0" algn="ctr">
              <a:lnSpc>
                <a:spcPct val="150000"/>
              </a:lnSpc>
              <a:spcBef>
                <a:spcPts val="0"/>
              </a:spcBef>
              <a:buNone/>
            </a:pPr>
            <a:endParaRPr lang="pl-PL" sz="900" b="1" dirty="0"/>
          </a:p>
          <a:p>
            <a:pPr marL="0" indent="0" algn="ctr">
              <a:lnSpc>
                <a:spcPct val="150000"/>
              </a:lnSpc>
              <a:spcBef>
                <a:spcPts val="0"/>
              </a:spcBef>
              <a:buNone/>
            </a:pPr>
            <a:r>
              <a:rPr lang="pl-PL" sz="3200" b="1" dirty="0"/>
              <a:t>IBSE</a:t>
            </a:r>
          </a:p>
        </p:txBody>
      </p:sp>
    </p:spTree>
    <p:extLst>
      <p:ext uri="{BB962C8B-B14F-4D97-AF65-F5344CB8AC3E}">
        <p14:creationId xmlns:p14="http://schemas.microsoft.com/office/powerpoint/2010/main" val="1610691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754118" y="492710"/>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200" b="1" dirty="0"/>
              <a:t>Wyniki i wnioski z obserwacji zależą od punktu patrzenia</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28EF70BB-9E84-154B-8FE2-B90B5EDFF888}"/>
              </a:ext>
            </a:extLst>
          </p:cNvPr>
          <p:cNvPicPr>
            <a:picLocks noChangeAspect="1"/>
          </p:cNvPicPr>
          <p:nvPr/>
        </p:nvPicPr>
        <p:blipFill>
          <a:blip r:embed="rId5"/>
          <a:stretch>
            <a:fillRect/>
          </a:stretch>
        </p:blipFill>
        <p:spPr>
          <a:xfrm>
            <a:off x="3375354" y="1993802"/>
            <a:ext cx="5575300" cy="3200400"/>
          </a:xfrm>
          <a:prstGeom prst="rect">
            <a:avLst/>
          </a:prstGeom>
        </p:spPr>
      </p:pic>
      <p:sp>
        <p:nvSpPr>
          <p:cNvPr id="5" name="Symbol zastępczy numeru slajdu 4">
            <a:extLst>
              <a:ext uri="{FF2B5EF4-FFF2-40B4-BE49-F238E27FC236}">
                <a16:creationId xmlns:a16="http://schemas.microsoft.com/office/drawing/2014/main" id="{4807A854-DE50-7447-A651-4A3F16CF7BC8}"/>
              </a:ext>
            </a:extLst>
          </p:cNvPr>
          <p:cNvSpPr>
            <a:spLocks noGrp="1"/>
          </p:cNvSpPr>
          <p:nvPr>
            <p:ph type="sldNum" sz="quarter" idx="12"/>
          </p:nvPr>
        </p:nvSpPr>
        <p:spPr/>
        <p:txBody>
          <a:bodyPr/>
          <a:lstStyle/>
          <a:p>
            <a:fld id="{0416AB9B-29CC-41B5-BC0A-919D45734DF7}" type="slidenum">
              <a:rPr lang="pl-PL" smtClean="0"/>
              <a:t>22</a:t>
            </a:fld>
            <a:endParaRPr lang="pl-PL"/>
          </a:p>
        </p:txBody>
      </p:sp>
    </p:spTree>
    <p:extLst>
      <p:ext uri="{BB962C8B-B14F-4D97-AF65-F5344CB8AC3E}">
        <p14:creationId xmlns:p14="http://schemas.microsoft.com/office/powerpoint/2010/main" val="3601279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8EB2F49-EC53-2841-85D1-71E962309FAB}"/>
              </a:ext>
            </a:extLst>
          </p:cNvPr>
          <p:cNvPicPr>
            <a:picLocks noChangeAspect="1"/>
          </p:cNvPicPr>
          <p:nvPr/>
        </p:nvPicPr>
        <p:blipFill>
          <a:blip r:embed="rId3"/>
          <a:stretch>
            <a:fillRect/>
          </a:stretch>
        </p:blipFill>
        <p:spPr>
          <a:xfrm>
            <a:off x="2855495" y="1188214"/>
            <a:ext cx="6658481" cy="4451352"/>
          </a:xfrm>
          <a:prstGeom prst="rect">
            <a:avLst/>
          </a:prstGeom>
        </p:spPr>
      </p:pic>
      <p:pic>
        <p:nvPicPr>
          <p:cNvPr id="6" name="Obraz 5"/>
          <p:cNvPicPr>
            <a:picLocks noChangeAspect="1"/>
          </p:cNvPicPr>
          <p:nvPr/>
        </p:nvPicPr>
        <p:blipFill>
          <a:blip r:embed="rId4"/>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922284" y="93807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200" b="1" dirty="0"/>
              <a:t>Metoda STEAM</a:t>
            </a:r>
          </a:p>
        </p:txBody>
      </p:sp>
      <p:pic>
        <p:nvPicPr>
          <p:cNvPr id="7" name="Obraz 6"/>
          <p:cNvPicPr>
            <a:picLocks noChangeAspect="1"/>
          </p:cNvPicPr>
          <p:nvPr/>
        </p:nvPicPr>
        <p:blipFill>
          <a:blip r:embed="rId5"/>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225B297F-1CBA-6A48-A895-6AB4919B3C9B}"/>
              </a:ext>
            </a:extLst>
          </p:cNvPr>
          <p:cNvSpPr>
            <a:spLocks noGrp="1"/>
          </p:cNvSpPr>
          <p:nvPr>
            <p:ph type="sldNum" sz="quarter" idx="12"/>
          </p:nvPr>
        </p:nvSpPr>
        <p:spPr/>
        <p:txBody>
          <a:bodyPr/>
          <a:lstStyle/>
          <a:p>
            <a:fld id="{0416AB9B-29CC-41B5-BC0A-919D45734DF7}" type="slidenum">
              <a:rPr lang="pl-PL" smtClean="0"/>
              <a:t>23</a:t>
            </a:fld>
            <a:endParaRPr lang="pl-PL"/>
          </a:p>
        </p:txBody>
      </p:sp>
    </p:spTree>
    <p:extLst>
      <p:ext uri="{BB962C8B-B14F-4D97-AF65-F5344CB8AC3E}">
        <p14:creationId xmlns:p14="http://schemas.microsoft.com/office/powerpoint/2010/main" val="140562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734396"/>
            <a:ext cx="10649607" cy="4701492"/>
          </a:xfrm>
        </p:spPr>
        <p:txBody>
          <a:bodyPr>
            <a:normAutofit/>
          </a:bodyPr>
          <a:lstStyle/>
          <a:p>
            <a:pPr marL="0" indent="0" algn="ctr">
              <a:lnSpc>
                <a:spcPct val="150000"/>
              </a:lnSpc>
              <a:spcBef>
                <a:spcPts val="0"/>
              </a:spcBef>
              <a:buNone/>
            </a:pPr>
            <a:r>
              <a:rPr lang="pl-PL" sz="4000" b="1" dirty="0">
                <a:solidFill>
                  <a:schemeClr val="accent2">
                    <a:lumMod val="75000"/>
                  </a:schemeClr>
                </a:solidFill>
              </a:rPr>
              <a:t>Jak wprowadzać metodę eksperymentu </a:t>
            </a:r>
            <a:br>
              <a:rPr lang="pl-PL" sz="4000" b="1" dirty="0">
                <a:solidFill>
                  <a:schemeClr val="accent2">
                    <a:lumMod val="75000"/>
                  </a:schemeClr>
                </a:solidFill>
              </a:rPr>
            </a:br>
            <a:r>
              <a:rPr lang="pl-PL" sz="4000" b="1" dirty="0">
                <a:solidFill>
                  <a:schemeClr val="accent2">
                    <a:lumMod val="75000"/>
                  </a:schemeClr>
                </a:solidFill>
              </a:rPr>
              <a:t>w szkole?</a:t>
            </a:r>
          </a:p>
          <a:p>
            <a:pPr marL="0" indent="0" algn="ctr">
              <a:lnSpc>
                <a:spcPct val="150000"/>
              </a:lnSpc>
              <a:spcBef>
                <a:spcPts val="0"/>
              </a:spcBef>
              <a:buNone/>
            </a:pPr>
            <a:r>
              <a:rPr lang="pl-PL" sz="3200" b="1" dirty="0"/>
              <a:t>Metody </a:t>
            </a:r>
            <a:r>
              <a:rPr lang="pl-PL" sz="3200" b="1" dirty="0" err="1"/>
              <a:t>rozwiązywania</a:t>
            </a:r>
            <a:r>
              <a:rPr lang="pl-PL" sz="3200" b="1" dirty="0"/>
              <a:t> </a:t>
            </a:r>
            <a:r>
              <a:rPr lang="pl-PL" sz="3200" b="1" dirty="0" err="1"/>
              <a:t>problemów</a:t>
            </a:r>
            <a:r>
              <a:rPr lang="pl-PL" sz="3200" b="1" dirty="0"/>
              <a:t> w ramach grupy.</a:t>
            </a:r>
          </a:p>
          <a:p>
            <a:pPr marL="0" indent="0" algn="ctr">
              <a:lnSpc>
                <a:spcPct val="150000"/>
              </a:lnSpc>
              <a:spcBef>
                <a:spcPts val="0"/>
              </a:spcBef>
              <a:buNone/>
            </a:pPr>
            <a:endParaRPr lang="pl-PL" sz="4000" b="1" dirty="0"/>
          </a:p>
          <a:p>
            <a:pPr marL="0" indent="0" algn="ctr">
              <a:lnSpc>
                <a:spcPct val="150000"/>
              </a:lnSpc>
              <a:spcBef>
                <a:spcPts val="0"/>
              </a:spcBef>
              <a:buNone/>
            </a:pPr>
            <a:endParaRPr lang="pl-PL" sz="4000" b="1" dirty="0">
              <a:solidFill>
                <a:schemeClr val="accent2">
                  <a:lumMod val="75000"/>
                </a:schemeClr>
              </a:solidFill>
            </a:endParaRP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BC16F9AC-B436-EA40-BF41-458648FE4986}"/>
              </a:ext>
            </a:extLst>
          </p:cNvPr>
          <p:cNvSpPr>
            <a:spLocks noGrp="1"/>
          </p:cNvSpPr>
          <p:nvPr>
            <p:ph type="sldNum" sz="quarter" idx="12"/>
          </p:nvPr>
        </p:nvSpPr>
        <p:spPr/>
        <p:txBody>
          <a:bodyPr/>
          <a:lstStyle/>
          <a:p>
            <a:fld id="{0416AB9B-29CC-41B5-BC0A-919D45734DF7}" type="slidenum">
              <a:rPr lang="pl-PL" smtClean="0"/>
              <a:t>24</a:t>
            </a:fld>
            <a:endParaRPr lang="pl-PL"/>
          </a:p>
        </p:txBody>
      </p:sp>
    </p:spTree>
    <p:extLst>
      <p:ext uri="{BB962C8B-B14F-4D97-AF65-F5344CB8AC3E}">
        <p14:creationId xmlns:p14="http://schemas.microsoft.com/office/powerpoint/2010/main" val="379146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734396"/>
            <a:ext cx="10649607" cy="4701492"/>
          </a:xfrm>
        </p:spPr>
        <p:txBody>
          <a:bodyPr>
            <a:normAutofit/>
          </a:bodyPr>
          <a:lstStyle/>
          <a:p>
            <a:pPr marL="0" indent="0" algn="ctr">
              <a:lnSpc>
                <a:spcPct val="150000"/>
              </a:lnSpc>
              <a:spcBef>
                <a:spcPts val="0"/>
              </a:spcBef>
              <a:buNone/>
            </a:pPr>
            <a:r>
              <a:rPr lang="pl-PL" sz="3600" b="1" dirty="0"/>
              <a:t>Zasady </a:t>
            </a:r>
            <a:r>
              <a:rPr lang="pl-PL" sz="3600" b="1" dirty="0" err="1"/>
              <a:t>dbałości</a:t>
            </a:r>
            <a:r>
              <a:rPr lang="pl-PL" sz="3600" b="1" dirty="0"/>
              <a:t> o zdrowie i </a:t>
            </a:r>
            <a:r>
              <a:rPr lang="pl-PL" sz="3600" b="1" dirty="0" err="1"/>
              <a:t>bezpieczeństwo</a:t>
            </a:r>
            <a:endParaRPr lang="pl-PL" sz="3600" b="1" dirty="0"/>
          </a:p>
          <a:p>
            <a:pPr marL="0" indent="0" algn="ctr">
              <a:lnSpc>
                <a:spcPct val="150000"/>
              </a:lnSpc>
              <a:spcBef>
                <a:spcPts val="0"/>
              </a:spcBef>
              <a:buNone/>
            </a:pPr>
            <a:endParaRPr lang="pl-PL" sz="4000" b="1" dirty="0">
              <a:solidFill>
                <a:schemeClr val="accent2">
                  <a:lumMod val="75000"/>
                </a:schemeClr>
              </a:solidFill>
            </a:endParaRP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55286C23-44B5-B54F-AA15-D5610557E429}"/>
              </a:ext>
            </a:extLst>
          </p:cNvPr>
          <p:cNvSpPr>
            <a:spLocks noGrp="1"/>
          </p:cNvSpPr>
          <p:nvPr>
            <p:ph type="sldNum" sz="quarter" idx="12"/>
          </p:nvPr>
        </p:nvSpPr>
        <p:spPr/>
        <p:txBody>
          <a:bodyPr/>
          <a:lstStyle/>
          <a:p>
            <a:fld id="{0416AB9B-29CC-41B5-BC0A-919D45734DF7}" type="slidenum">
              <a:rPr lang="pl-PL" smtClean="0"/>
              <a:t>25</a:t>
            </a:fld>
            <a:endParaRPr lang="pl-PL"/>
          </a:p>
        </p:txBody>
      </p:sp>
      <p:pic>
        <p:nvPicPr>
          <p:cNvPr id="5" name="Obraz 4">
            <a:extLst>
              <a:ext uri="{FF2B5EF4-FFF2-40B4-BE49-F238E27FC236}">
                <a16:creationId xmlns:a16="http://schemas.microsoft.com/office/drawing/2014/main" id="{766316C6-6F43-E948-9F6A-031E8C22C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083" y="2963202"/>
            <a:ext cx="2498228" cy="2498228"/>
          </a:xfrm>
          <a:prstGeom prst="rect">
            <a:avLst/>
          </a:prstGeom>
        </p:spPr>
      </p:pic>
    </p:spTree>
    <p:extLst>
      <p:ext uri="{BB962C8B-B14F-4D97-AF65-F5344CB8AC3E}">
        <p14:creationId xmlns:p14="http://schemas.microsoft.com/office/powerpoint/2010/main" val="742825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01000"/>
            <a:ext cx="10649607" cy="4701492"/>
          </a:xfrm>
        </p:spPr>
        <p:txBody>
          <a:bodyPr>
            <a:normAutofit/>
          </a:bodyPr>
          <a:lstStyle/>
          <a:p>
            <a:pPr marL="0" indent="0" algn="ctr">
              <a:lnSpc>
                <a:spcPct val="150000"/>
              </a:lnSpc>
              <a:spcBef>
                <a:spcPts val="0"/>
              </a:spcBef>
              <a:buNone/>
            </a:pPr>
            <a:r>
              <a:rPr lang="pl-PL" sz="3600" b="1" dirty="0"/>
              <a:t>Profil kompetencyjny ucznia/nauczyciela rozwijającego kompetencje matematyczno-przyrodnicze </a:t>
            </a:r>
          </a:p>
          <a:p>
            <a:pPr marL="0" indent="0" algn="ctr">
              <a:lnSpc>
                <a:spcPct val="150000"/>
              </a:lnSpc>
              <a:spcBef>
                <a:spcPts val="0"/>
              </a:spcBef>
              <a:buNone/>
            </a:pPr>
            <a:endParaRPr lang="pl-PL" sz="4000" b="1" dirty="0">
              <a:solidFill>
                <a:schemeClr val="accent2">
                  <a:lumMod val="75000"/>
                </a:schemeClr>
              </a:solidFill>
            </a:endParaRP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0ADB56FE-18B8-154C-A6F1-F1A983665142}"/>
              </a:ext>
            </a:extLst>
          </p:cNvPr>
          <p:cNvSpPr>
            <a:spLocks noGrp="1"/>
          </p:cNvSpPr>
          <p:nvPr>
            <p:ph type="sldNum" sz="quarter" idx="12"/>
          </p:nvPr>
        </p:nvSpPr>
        <p:spPr/>
        <p:txBody>
          <a:bodyPr/>
          <a:lstStyle/>
          <a:p>
            <a:fld id="{0416AB9B-29CC-41B5-BC0A-919D45734DF7}" type="slidenum">
              <a:rPr lang="pl-PL" smtClean="0"/>
              <a:t>26</a:t>
            </a:fld>
            <a:endParaRPr lang="pl-PL"/>
          </a:p>
        </p:txBody>
      </p:sp>
      <p:pic>
        <p:nvPicPr>
          <p:cNvPr id="5" name="Obraz 4">
            <a:extLst>
              <a:ext uri="{FF2B5EF4-FFF2-40B4-BE49-F238E27FC236}">
                <a16:creationId xmlns:a16="http://schemas.microsoft.com/office/drawing/2014/main" id="{643E3A41-3FCC-F645-A427-20D6F1C1EA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2129" y="2912898"/>
            <a:ext cx="2108984" cy="2902688"/>
          </a:xfrm>
          <a:prstGeom prst="rect">
            <a:avLst/>
          </a:prstGeom>
        </p:spPr>
      </p:pic>
    </p:spTree>
    <p:extLst>
      <p:ext uri="{BB962C8B-B14F-4D97-AF65-F5344CB8AC3E}">
        <p14:creationId xmlns:p14="http://schemas.microsoft.com/office/powerpoint/2010/main" val="1666849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922284" y="1891583"/>
            <a:ext cx="10649607" cy="3075126"/>
          </a:xfrm>
        </p:spPr>
        <p:txBody>
          <a:bodyPr>
            <a:noAutofit/>
          </a:bodyPr>
          <a:lstStyle/>
          <a:p>
            <a:pPr marL="0" indent="0" algn="ctr">
              <a:lnSpc>
                <a:spcPct val="150000"/>
              </a:lnSpc>
              <a:spcBef>
                <a:spcPts val="0"/>
              </a:spcBef>
              <a:buNone/>
            </a:pPr>
            <a:r>
              <a:rPr lang="pl-PL" sz="4000" b="1" dirty="0"/>
              <a:t>Wnioski z </a:t>
            </a:r>
            <a:r>
              <a:rPr lang="pl-PL" sz="4000" b="1" dirty="0" err="1"/>
              <a:t>ogólnopolskich</a:t>
            </a:r>
            <a:r>
              <a:rPr lang="pl-PL" sz="4000" b="1" dirty="0"/>
              <a:t> badań </a:t>
            </a:r>
            <a:r>
              <a:rPr lang="pl-PL" sz="4000" b="1" dirty="0" err="1"/>
              <a:t>dotyczących</a:t>
            </a:r>
            <a:r>
              <a:rPr lang="pl-PL" sz="4000" b="1" dirty="0"/>
              <a:t> kompetencji </a:t>
            </a:r>
            <a:r>
              <a:rPr lang="pl-PL" sz="4000" b="1" dirty="0" err="1"/>
              <a:t>matematyczno</a:t>
            </a:r>
            <a:r>
              <a:rPr lang="pl-PL" sz="4000" b="1" dirty="0"/>
              <a:t> -przyrodniczych </a:t>
            </a:r>
            <a:r>
              <a:rPr lang="pl-PL" sz="4000" b="1" dirty="0" err="1"/>
              <a:t>uczniów</a:t>
            </a:r>
            <a:r>
              <a:rPr lang="pl-PL" sz="4000" b="1" dirty="0"/>
              <a:t> na II etapie edukacyjnym.</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40EA7526-2C13-864F-8DA6-382E10DBE259}"/>
              </a:ext>
            </a:extLst>
          </p:cNvPr>
          <p:cNvSpPr>
            <a:spLocks noGrp="1"/>
          </p:cNvSpPr>
          <p:nvPr>
            <p:ph type="sldNum" sz="quarter" idx="12"/>
          </p:nvPr>
        </p:nvSpPr>
        <p:spPr/>
        <p:txBody>
          <a:bodyPr/>
          <a:lstStyle/>
          <a:p>
            <a:fld id="{0416AB9B-29CC-41B5-BC0A-919D45734DF7}" type="slidenum">
              <a:rPr lang="pl-PL" smtClean="0"/>
              <a:t>27</a:t>
            </a:fld>
            <a:endParaRPr lang="pl-PL"/>
          </a:p>
        </p:txBody>
      </p:sp>
    </p:spTree>
    <p:extLst>
      <p:ext uri="{BB962C8B-B14F-4D97-AF65-F5344CB8AC3E}">
        <p14:creationId xmlns:p14="http://schemas.microsoft.com/office/powerpoint/2010/main" val="201754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E9859A56-DF6C-934B-8A14-7E43F046D09F}"/>
              </a:ext>
            </a:extLst>
          </p:cNvPr>
          <p:cNvSpPr>
            <a:spLocks noGrp="1"/>
          </p:cNvSpPr>
          <p:nvPr>
            <p:ph type="sldNum" sz="quarter" idx="12"/>
          </p:nvPr>
        </p:nvSpPr>
        <p:spPr/>
        <p:txBody>
          <a:bodyPr/>
          <a:lstStyle/>
          <a:p>
            <a:fld id="{0416AB9B-29CC-41B5-BC0A-919D45734DF7}" type="slidenum">
              <a:rPr lang="pl-PL" smtClean="0"/>
              <a:t>28</a:t>
            </a:fld>
            <a:endParaRPr lang="pl-PL"/>
          </a:p>
        </p:txBody>
      </p:sp>
      <p:sp>
        <p:nvSpPr>
          <p:cNvPr id="5" name="Prostokąt 4">
            <a:extLst>
              <a:ext uri="{FF2B5EF4-FFF2-40B4-BE49-F238E27FC236}">
                <a16:creationId xmlns:a16="http://schemas.microsoft.com/office/drawing/2014/main" id="{ADDDAF24-B5B1-8E49-9D71-6628A8B5396C}"/>
              </a:ext>
            </a:extLst>
          </p:cNvPr>
          <p:cNvSpPr/>
          <p:nvPr/>
        </p:nvSpPr>
        <p:spPr>
          <a:xfrm>
            <a:off x="1241006" y="1936891"/>
            <a:ext cx="10547498" cy="3508653"/>
          </a:xfrm>
          <a:prstGeom prst="rect">
            <a:avLst/>
          </a:prstGeom>
        </p:spPr>
        <p:txBody>
          <a:bodyPr wrap="square">
            <a:spAutoFit/>
          </a:bodyPr>
          <a:lstStyle/>
          <a:p>
            <a:pPr marL="285750" indent="-285750">
              <a:buFont typeface="Arial" panose="020B0604020202020204" pitchFamily="34" charset="0"/>
              <a:buChar char="•"/>
            </a:pPr>
            <a:r>
              <a:rPr lang="pl-PL" sz="2400" dirty="0">
                <a:hlinkClick r:id="rId5"/>
              </a:rPr>
              <a:t>Diagnoza umiejętności matematycznych uczniów szkół podstawowych</a:t>
            </a:r>
          </a:p>
          <a:p>
            <a:pPr marL="285750" indent="-285750">
              <a:buFont typeface="Arial" panose="020B0604020202020204" pitchFamily="34" charset="0"/>
              <a:buChar char="•"/>
            </a:pPr>
            <a:endParaRPr lang="pl-PL" sz="2400" dirty="0">
              <a:hlinkClick r:id="rId5"/>
            </a:endParaRPr>
          </a:p>
          <a:p>
            <a:pPr marL="285750" indent="-285750">
              <a:buFont typeface="Arial" panose="020B0604020202020204" pitchFamily="34" charset="0"/>
              <a:buChar char="•"/>
            </a:pPr>
            <a:r>
              <a:rPr lang="pl-PL" sz="2400" dirty="0">
                <a:hlinkClick r:id="rId6"/>
              </a:rPr>
              <a:t>Raport z ogólnopolskiego badania umiejętności trzecioklasistów OBUT 2014</a:t>
            </a:r>
            <a:endParaRPr lang="pl-PL" sz="2400" dirty="0"/>
          </a:p>
          <a:p>
            <a:pPr marL="285750" indent="-285750">
              <a:buFont typeface="Arial" panose="020B0604020202020204" pitchFamily="34" charset="0"/>
              <a:buChar char="•"/>
            </a:pPr>
            <a:endParaRPr lang="pl-PL" sz="2400" dirty="0"/>
          </a:p>
          <a:p>
            <a:pPr marL="285750" indent="-285750">
              <a:buFont typeface="Arial" panose="020B0604020202020204" pitchFamily="34" charset="0"/>
              <a:buChar char="•"/>
            </a:pPr>
            <a:r>
              <a:rPr lang="pl-PL" sz="2400" dirty="0">
                <a:hlinkClick r:id="rId7"/>
              </a:rPr>
              <a:t>Raport z badania. Szkoła samodzielnego </a:t>
            </a:r>
            <a:r>
              <a:rPr lang="pl-PL" sz="2400" dirty="0" err="1">
                <a:hlinkClick r:id="rId7"/>
              </a:rPr>
              <a:t>myślenia</a:t>
            </a:r>
            <a:r>
              <a:rPr lang="pl-PL" sz="2400" dirty="0">
                <a:hlinkClick r:id="rId7"/>
              </a:rPr>
              <a:t> </a:t>
            </a:r>
            <a:endParaRPr lang="pl-PL" sz="2400" dirty="0"/>
          </a:p>
          <a:p>
            <a:pPr marL="285750" indent="-285750">
              <a:buFont typeface="Arial" panose="020B0604020202020204" pitchFamily="34" charset="0"/>
              <a:buChar char="•"/>
            </a:pPr>
            <a:endParaRPr lang="pl-PL" sz="2400" dirty="0"/>
          </a:p>
          <a:p>
            <a:pPr marL="285750" indent="-285750">
              <a:buFont typeface="Arial" panose="020B0604020202020204" pitchFamily="34" charset="0"/>
              <a:buChar char="•"/>
            </a:pPr>
            <a:r>
              <a:rPr lang="pl-PL" sz="2400" dirty="0">
                <a:hlinkClick r:id="rId8"/>
              </a:rPr>
              <a:t>Wnioski z badań i dyskusji </a:t>
            </a:r>
            <a:r>
              <a:rPr lang="pl-PL" sz="2400" dirty="0" err="1">
                <a:hlinkClick r:id="rId8"/>
              </a:rPr>
              <a:t>dotyczące</a:t>
            </a:r>
            <a:r>
              <a:rPr lang="pl-PL" sz="2400" dirty="0">
                <a:hlinkClick r:id="rId8"/>
              </a:rPr>
              <a:t> nauczania matematyki </a:t>
            </a:r>
            <a:endParaRPr lang="pl-PL" sz="2400" dirty="0"/>
          </a:p>
          <a:p>
            <a:endParaRPr lang="pl-PL" dirty="0"/>
          </a:p>
          <a:p>
            <a:r>
              <a:rPr lang="pl-PL" dirty="0"/>
              <a:t> </a:t>
            </a:r>
          </a:p>
          <a:p>
            <a:r>
              <a:rPr lang="pl-PL" dirty="0">
                <a:latin typeface="Arial,Italic"/>
                <a:hlinkClick r:id="rId5"/>
              </a:rPr>
              <a:t> </a:t>
            </a:r>
            <a:endParaRPr lang="pl-PL" dirty="0">
              <a:effectLst/>
            </a:endParaRPr>
          </a:p>
        </p:txBody>
      </p:sp>
    </p:spTree>
    <p:extLst>
      <p:ext uri="{BB962C8B-B14F-4D97-AF65-F5344CB8AC3E}">
        <p14:creationId xmlns:p14="http://schemas.microsoft.com/office/powerpoint/2010/main" val="982513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922284" y="1114096"/>
            <a:ext cx="10649607" cy="4613479"/>
          </a:xfrm>
        </p:spPr>
        <p:txBody>
          <a:bodyPr>
            <a:noAutofit/>
          </a:bodyPr>
          <a:lstStyle/>
          <a:p>
            <a:pPr marL="0" indent="0" algn="ctr">
              <a:lnSpc>
                <a:spcPct val="150000"/>
              </a:lnSpc>
              <a:spcBef>
                <a:spcPts val="0"/>
              </a:spcBef>
              <a:buNone/>
            </a:pPr>
            <a:r>
              <a:rPr lang="pl-PL" sz="3200" b="1" dirty="0"/>
              <a:t>Obszary pracy szkoły istotne dla rozwoju kompetencji matematyczno-przyrodniczych </a:t>
            </a:r>
          </a:p>
          <a:p>
            <a:pPr marL="0" indent="0" algn="ctr">
              <a:lnSpc>
                <a:spcPct val="150000"/>
              </a:lnSpc>
              <a:spcBef>
                <a:spcPts val="0"/>
              </a:spcBef>
              <a:buNone/>
            </a:pPr>
            <a:endParaRPr lang="pl-PL" sz="4000" b="1" dirty="0"/>
          </a:p>
          <a:p>
            <a:pPr marL="0" indent="0" algn="ctr">
              <a:lnSpc>
                <a:spcPct val="150000"/>
              </a:lnSpc>
              <a:spcBef>
                <a:spcPts val="0"/>
              </a:spcBef>
              <a:buNone/>
            </a:pPr>
            <a:endParaRPr lang="pl-PL" sz="4000" b="1" dirty="0"/>
          </a:p>
          <a:p>
            <a:pPr marL="0" indent="0" algn="ctr">
              <a:lnSpc>
                <a:spcPct val="150000"/>
              </a:lnSpc>
              <a:spcBef>
                <a:spcPts val="0"/>
              </a:spcBef>
              <a:buNone/>
            </a:pPr>
            <a:endParaRPr lang="pl-PL" b="1"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E5B7518E-6B7E-D04A-9488-93239C43BC1A}"/>
              </a:ext>
            </a:extLst>
          </p:cNvPr>
          <p:cNvPicPr>
            <a:picLocks noChangeAspect="1"/>
          </p:cNvPicPr>
          <p:nvPr/>
        </p:nvPicPr>
        <p:blipFill>
          <a:blip r:embed="rId5"/>
          <a:stretch>
            <a:fillRect/>
          </a:stretch>
        </p:blipFill>
        <p:spPr>
          <a:xfrm>
            <a:off x="2673668" y="3060700"/>
            <a:ext cx="6995160" cy="2374900"/>
          </a:xfrm>
          <a:prstGeom prst="rect">
            <a:avLst/>
          </a:prstGeom>
        </p:spPr>
      </p:pic>
      <p:sp>
        <p:nvSpPr>
          <p:cNvPr id="5" name="Symbol zastępczy numeru slajdu 4">
            <a:extLst>
              <a:ext uri="{FF2B5EF4-FFF2-40B4-BE49-F238E27FC236}">
                <a16:creationId xmlns:a16="http://schemas.microsoft.com/office/drawing/2014/main" id="{DAEAD001-2D45-744C-A380-5A16CEF79F06}"/>
              </a:ext>
            </a:extLst>
          </p:cNvPr>
          <p:cNvSpPr>
            <a:spLocks noGrp="1"/>
          </p:cNvSpPr>
          <p:nvPr>
            <p:ph type="sldNum" sz="quarter" idx="12"/>
          </p:nvPr>
        </p:nvSpPr>
        <p:spPr/>
        <p:txBody>
          <a:bodyPr/>
          <a:lstStyle/>
          <a:p>
            <a:fld id="{0416AB9B-29CC-41B5-BC0A-919D45734DF7}" type="slidenum">
              <a:rPr lang="pl-PL" smtClean="0"/>
              <a:t>29</a:t>
            </a:fld>
            <a:endParaRPr lang="pl-PL"/>
          </a:p>
        </p:txBody>
      </p:sp>
    </p:spTree>
    <p:extLst>
      <p:ext uri="{BB962C8B-B14F-4D97-AF65-F5344CB8AC3E}">
        <p14:creationId xmlns:p14="http://schemas.microsoft.com/office/powerpoint/2010/main" val="3010036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2" y="1280566"/>
            <a:ext cx="10649607" cy="4127381"/>
          </a:xfrm>
        </p:spPr>
        <p:txBody>
          <a:bodyPr>
            <a:normAutofit/>
          </a:bodyPr>
          <a:lstStyle/>
          <a:p>
            <a:pPr marL="0" indent="0" algn="ctr">
              <a:lnSpc>
                <a:spcPct val="150000"/>
              </a:lnSpc>
              <a:spcBef>
                <a:spcPts val="0"/>
              </a:spcBef>
              <a:buNone/>
            </a:pPr>
            <a:r>
              <a:rPr lang="pl-PL" sz="4000" b="1" dirty="0"/>
              <a:t>Łańcuch talentów</a:t>
            </a:r>
            <a:endParaRPr lang="pl-PL" sz="4000" dirty="0"/>
          </a:p>
          <a:p>
            <a:pPr marL="0" indent="0" algn="ctr">
              <a:buNone/>
            </a:pPr>
            <a:endParaRPr lang="pl-PL" sz="4000"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5" name="pole tekstowe 4">
            <a:extLst>
              <a:ext uri="{FF2B5EF4-FFF2-40B4-BE49-F238E27FC236}">
                <a16:creationId xmlns:a16="http://schemas.microsoft.com/office/drawing/2014/main" id="{12745889-62DA-D842-85EF-5FE6FB2C4AEB}"/>
              </a:ext>
            </a:extLst>
          </p:cNvPr>
          <p:cNvSpPr txBox="1"/>
          <p:nvPr/>
        </p:nvSpPr>
        <p:spPr>
          <a:xfrm>
            <a:off x="5479743" y="5519487"/>
            <a:ext cx="1713932" cy="246221"/>
          </a:xfrm>
          <a:prstGeom prst="rect">
            <a:avLst/>
          </a:prstGeom>
          <a:noFill/>
        </p:spPr>
        <p:txBody>
          <a:bodyPr wrap="square" rtlCol="0">
            <a:spAutoFit/>
          </a:bodyPr>
          <a:lstStyle/>
          <a:p>
            <a:r>
              <a:rPr lang="pl-PL" sz="1000" dirty="0"/>
              <a:t>https://</a:t>
            </a:r>
            <a:r>
              <a:rPr lang="pl-PL" sz="1000" dirty="0" err="1"/>
              <a:t>pixabay.com</a:t>
            </a:r>
            <a:endParaRPr lang="pl-PL" sz="1000" dirty="0"/>
          </a:p>
        </p:txBody>
      </p:sp>
      <p:pic>
        <p:nvPicPr>
          <p:cNvPr id="11" name="Obraz 10">
            <a:extLst>
              <a:ext uri="{FF2B5EF4-FFF2-40B4-BE49-F238E27FC236}">
                <a16:creationId xmlns:a16="http://schemas.microsoft.com/office/drawing/2014/main" id="{D8B74A9F-DCA6-3F4E-9BE8-9793DC7C2323}"/>
              </a:ext>
            </a:extLst>
          </p:cNvPr>
          <p:cNvPicPr>
            <a:picLocks noChangeAspect="1"/>
          </p:cNvPicPr>
          <p:nvPr/>
        </p:nvPicPr>
        <p:blipFill>
          <a:blip r:embed="rId5"/>
          <a:stretch>
            <a:fillRect/>
          </a:stretch>
        </p:blipFill>
        <p:spPr>
          <a:xfrm>
            <a:off x="2032000" y="1397000"/>
            <a:ext cx="8128000" cy="4064000"/>
          </a:xfrm>
          <a:prstGeom prst="rect">
            <a:avLst/>
          </a:prstGeom>
        </p:spPr>
      </p:pic>
      <p:sp>
        <p:nvSpPr>
          <p:cNvPr id="4" name="Symbol zastępczy numeru slajdu 3">
            <a:extLst>
              <a:ext uri="{FF2B5EF4-FFF2-40B4-BE49-F238E27FC236}">
                <a16:creationId xmlns:a16="http://schemas.microsoft.com/office/drawing/2014/main" id="{E74C1D12-1739-9045-A0DA-4C1D632DD551}"/>
              </a:ext>
            </a:extLst>
          </p:cNvPr>
          <p:cNvSpPr>
            <a:spLocks noGrp="1"/>
          </p:cNvSpPr>
          <p:nvPr>
            <p:ph type="sldNum" sz="quarter" idx="12"/>
          </p:nvPr>
        </p:nvSpPr>
        <p:spPr/>
        <p:txBody>
          <a:bodyPr/>
          <a:lstStyle/>
          <a:p>
            <a:fld id="{0416AB9B-29CC-41B5-BC0A-919D45734DF7}" type="slidenum">
              <a:rPr lang="pl-PL" smtClean="0"/>
              <a:t>3</a:t>
            </a:fld>
            <a:endParaRPr lang="pl-PL"/>
          </a:p>
        </p:txBody>
      </p:sp>
    </p:spTree>
    <p:extLst>
      <p:ext uri="{BB962C8B-B14F-4D97-AF65-F5344CB8AC3E}">
        <p14:creationId xmlns:p14="http://schemas.microsoft.com/office/powerpoint/2010/main" val="2520523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922284" y="1282116"/>
            <a:ext cx="10649607" cy="4701492"/>
          </a:xfrm>
        </p:spPr>
        <p:txBody>
          <a:bodyPr>
            <a:noAutofit/>
          </a:bodyPr>
          <a:lstStyle/>
          <a:p>
            <a:pPr marL="0" indent="0" algn="ctr">
              <a:lnSpc>
                <a:spcPct val="150000"/>
              </a:lnSpc>
              <a:spcBef>
                <a:spcPts val="0"/>
              </a:spcBef>
              <a:buNone/>
            </a:pPr>
            <a:r>
              <a:rPr lang="pl-PL" sz="3200" b="1" dirty="0"/>
              <a:t>Na podstawie własnych szkolnych doświadczeń podaj przykłady, kiedy i w jaki sposób wzrastały Twoje umiejętności </a:t>
            </a:r>
            <a:r>
              <a:rPr lang="pl-PL" sz="3200" b="1" dirty="0" err="1"/>
              <a:t>matematyczno</a:t>
            </a:r>
            <a:r>
              <a:rPr lang="pl-PL" sz="3200" b="1" dirty="0"/>
              <a:t> – przyrodnicze.</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56123A07-49FC-D941-8D2E-F64128743B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9040" y="3759810"/>
            <a:ext cx="2292314" cy="1873250"/>
          </a:xfrm>
          <a:prstGeom prst="rect">
            <a:avLst/>
          </a:prstGeom>
        </p:spPr>
      </p:pic>
      <p:sp>
        <p:nvSpPr>
          <p:cNvPr id="5" name="Symbol zastępczy numeru slajdu 4">
            <a:extLst>
              <a:ext uri="{FF2B5EF4-FFF2-40B4-BE49-F238E27FC236}">
                <a16:creationId xmlns:a16="http://schemas.microsoft.com/office/drawing/2014/main" id="{95497A10-729F-9A42-B074-5563E72B60DE}"/>
              </a:ext>
            </a:extLst>
          </p:cNvPr>
          <p:cNvSpPr>
            <a:spLocks noGrp="1"/>
          </p:cNvSpPr>
          <p:nvPr>
            <p:ph type="sldNum" sz="quarter" idx="12"/>
          </p:nvPr>
        </p:nvSpPr>
        <p:spPr/>
        <p:txBody>
          <a:bodyPr/>
          <a:lstStyle/>
          <a:p>
            <a:fld id="{0416AB9B-29CC-41B5-BC0A-919D45734DF7}" type="slidenum">
              <a:rPr lang="pl-PL" smtClean="0"/>
              <a:t>30</a:t>
            </a:fld>
            <a:endParaRPr lang="pl-PL"/>
          </a:p>
        </p:txBody>
      </p:sp>
    </p:spTree>
    <p:extLst>
      <p:ext uri="{BB962C8B-B14F-4D97-AF65-F5344CB8AC3E}">
        <p14:creationId xmlns:p14="http://schemas.microsoft.com/office/powerpoint/2010/main" val="1294174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922284" y="1835212"/>
            <a:ext cx="5884915" cy="3319974"/>
          </a:xfrm>
        </p:spPr>
        <p:txBody>
          <a:bodyPr>
            <a:noAutofit/>
          </a:bodyPr>
          <a:lstStyle/>
          <a:p>
            <a:pPr marL="0" indent="0" algn="ctr">
              <a:lnSpc>
                <a:spcPct val="150000"/>
              </a:lnSpc>
              <a:spcBef>
                <a:spcPts val="0"/>
              </a:spcBef>
              <a:buNone/>
            </a:pPr>
            <a:r>
              <a:rPr lang="pl-PL" sz="3200" b="1" dirty="0"/>
              <a:t>Lista czynników istotnych </a:t>
            </a:r>
            <a:br>
              <a:rPr lang="pl-PL" sz="3200" b="1" dirty="0"/>
            </a:br>
            <a:r>
              <a:rPr lang="pl-PL" sz="3200" b="1" dirty="0"/>
              <a:t>w kształtowaniu kompetencji </a:t>
            </a:r>
            <a:r>
              <a:rPr lang="pl-PL" sz="3200" b="1" dirty="0" err="1"/>
              <a:t>matematyczno</a:t>
            </a:r>
            <a:r>
              <a:rPr lang="pl-PL" sz="3200" b="1" dirty="0"/>
              <a:t> – przyrodniczych podczas lekcji</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B830C38F-3EDF-CC41-A028-B48B2F9B58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310" y="1926811"/>
            <a:ext cx="2445705" cy="3136776"/>
          </a:xfrm>
          <a:prstGeom prst="rect">
            <a:avLst/>
          </a:prstGeom>
        </p:spPr>
      </p:pic>
      <p:sp>
        <p:nvSpPr>
          <p:cNvPr id="5" name="Symbol zastępczy numeru slajdu 4">
            <a:extLst>
              <a:ext uri="{FF2B5EF4-FFF2-40B4-BE49-F238E27FC236}">
                <a16:creationId xmlns:a16="http://schemas.microsoft.com/office/drawing/2014/main" id="{1BC47156-2043-C74F-9E0D-7A3A7BB2FF7D}"/>
              </a:ext>
            </a:extLst>
          </p:cNvPr>
          <p:cNvSpPr>
            <a:spLocks noGrp="1"/>
          </p:cNvSpPr>
          <p:nvPr>
            <p:ph type="sldNum" sz="quarter" idx="12"/>
          </p:nvPr>
        </p:nvSpPr>
        <p:spPr/>
        <p:txBody>
          <a:bodyPr/>
          <a:lstStyle/>
          <a:p>
            <a:fld id="{0416AB9B-29CC-41B5-BC0A-919D45734DF7}" type="slidenum">
              <a:rPr lang="pl-PL" smtClean="0"/>
              <a:t>31</a:t>
            </a:fld>
            <a:endParaRPr lang="pl-PL"/>
          </a:p>
        </p:txBody>
      </p:sp>
    </p:spTree>
    <p:extLst>
      <p:ext uri="{BB962C8B-B14F-4D97-AF65-F5344CB8AC3E}">
        <p14:creationId xmlns:p14="http://schemas.microsoft.com/office/powerpoint/2010/main" val="1039384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1390116" y="1384477"/>
            <a:ext cx="10649607" cy="4701492"/>
          </a:xfrm>
        </p:spPr>
        <p:txBody>
          <a:bodyPr>
            <a:noAutofit/>
          </a:bodyPr>
          <a:lstStyle/>
          <a:p>
            <a:pPr marL="0" indent="0">
              <a:lnSpc>
                <a:spcPct val="150000"/>
              </a:lnSpc>
              <a:spcBef>
                <a:spcPts val="0"/>
              </a:spcBef>
              <a:buNone/>
            </a:pPr>
            <a:r>
              <a:rPr lang="pl-PL" b="1" dirty="0"/>
              <a:t>Zasady pracy na platformie – materiały uczestnika str. 73 - 76</a:t>
            </a:r>
            <a:endParaRPr lang="pl-PL" sz="2200" dirty="0"/>
          </a:p>
          <a:p>
            <a:pPr marL="0" indent="0">
              <a:buNone/>
            </a:pPr>
            <a:endParaRPr lang="pl-PL" sz="1000" b="1"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826EC02D-588F-BD4C-929B-14FB0A0F1163}"/>
              </a:ext>
            </a:extLst>
          </p:cNvPr>
          <p:cNvSpPr>
            <a:spLocks noGrp="1"/>
          </p:cNvSpPr>
          <p:nvPr>
            <p:ph type="sldNum" sz="quarter" idx="12"/>
          </p:nvPr>
        </p:nvSpPr>
        <p:spPr/>
        <p:txBody>
          <a:bodyPr/>
          <a:lstStyle/>
          <a:p>
            <a:fld id="{0416AB9B-29CC-41B5-BC0A-919D45734DF7}" type="slidenum">
              <a:rPr lang="pl-PL" smtClean="0"/>
              <a:t>32</a:t>
            </a:fld>
            <a:endParaRPr lang="pl-PL"/>
          </a:p>
        </p:txBody>
      </p:sp>
      <p:pic>
        <p:nvPicPr>
          <p:cNvPr id="5" name="Obraz 4">
            <a:extLst>
              <a:ext uri="{FF2B5EF4-FFF2-40B4-BE49-F238E27FC236}">
                <a16:creationId xmlns:a16="http://schemas.microsoft.com/office/drawing/2014/main" id="{38CB3CFA-976C-E647-935B-A4CAEAB59EA3}"/>
              </a:ext>
            </a:extLst>
          </p:cNvPr>
          <p:cNvPicPr>
            <a:picLocks noChangeAspect="1"/>
          </p:cNvPicPr>
          <p:nvPr/>
        </p:nvPicPr>
        <p:blipFill>
          <a:blip r:embed="rId5"/>
          <a:stretch>
            <a:fillRect/>
          </a:stretch>
        </p:blipFill>
        <p:spPr>
          <a:xfrm>
            <a:off x="2855495" y="2869313"/>
            <a:ext cx="6677109" cy="1784665"/>
          </a:xfrm>
          <a:prstGeom prst="rect">
            <a:avLst/>
          </a:prstGeom>
        </p:spPr>
      </p:pic>
    </p:spTree>
    <p:extLst>
      <p:ext uri="{BB962C8B-B14F-4D97-AF65-F5344CB8AC3E}">
        <p14:creationId xmlns:p14="http://schemas.microsoft.com/office/powerpoint/2010/main" val="197041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754118" y="469036"/>
            <a:ext cx="10649607" cy="4127381"/>
          </a:xfrm>
        </p:spPr>
        <p:txBody>
          <a:bodyPr/>
          <a:lstStyle/>
          <a:p>
            <a:pPr marL="0" indent="0" algn="ctr">
              <a:buNone/>
            </a:pPr>
            <a:endParaRPr lang="pl-PL" dirty="0"/>
          </a:p>
          <a:p>
            <a:pPr marL="0" indent="0" algn="ctr">
              <a:buNone/>
            </a:pPr>
            <a:endParaRPr lang="pl-PL" dirty="0"/>
          </a:p>
          <a:p>
            <a:pPr marL="0" indent="0" algn="ctr">
              <a:buNone/>
            </a:pPr>
            <a:r>
              <a:rPr lang="pl-PL" sz="4800" b="1" dirty="0"/>
              <a:t>Podsumowanie 1 zjazdu</a:t>
            </a:r>
          </a:p>
          <a:p>
            <a:pPr marL="0" indent="0" algn="ctr">
              <a:buNone/>
            </a:pPr>
            <a:endParaRPr lang="pl-PL" sz="4800"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0C422C16-5293-134B-9850-52930230B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9163" y="2516926"/>
            <a:ext cx="2781300" cy="2781300"/>
          </a:xfrm>
          <a:prstGeom prst="rect">
            <a:avLst/>
          </a:prstGeom>
        </p:spPr>
      </p:pic>
      <p:sp>
        <p:nvSpPr>
          <p:cNvPr id="5" name="Symbol zastępczy numeru slajdu 4">
            <a:extLst>
              <a:ext uri="{FF2B5EF4-FFF2-40B4-BE49-F238E27FC236}">
                <a16:creationId xmlns:a16="http://schemas.microsoft.com/office/drawing/2014/main" id="{6214B0CF-2AE7-7C4E-8496-4FE5A273A912}"/>
              </a:ext>
            </a:extLst>
          </p:cNvPr>
          <p:cNvSpPr>
            <a:spLocks noGrp="1"/>
          </p:cNvSpPr>
          <p:nvPr>
            <p:ph type="sldNum" sz="quarter" idx="12"/>
          </p:nvPr>
        </p:nvSpPr>
        <p:spPr/>
        <p:txBody>
          <a:bodyPr/>
          <a:lstStyle/>
          <a:p>
            <a:fld id="{0416AB9B-29CC-41B5-BC0A-919D45734DF7}" type="slidenum">
              <a:rPr lang="pl-PL" smtClean="0"/>
              <a:t>33</a:t>
            </a:fld>
            <a:endParaRPr lang="pl-PL"/>
          </a:p>
        </p:txBody>
      </p:sp>
    </p:spTree>
    <p:extLst>
      <p:ext uri="{BB962C8B-B14F-4D97-AF65-F5344CB8AC3E}">
        <p14:creationId xmlns:p14="http://schemas.microsoft.com/office/powerpoint/2010/main" val="101562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764626" y="1253383"/>
            <a:ext cx="11269719" cy="4845271"/>
          </a:xfrm>
        </p:spPr>
        <p:txBody>
          <a:bodyPr>
            <a:noAutofit/>
          </a:bodyPr>
          <a:lstStyle/>
          <a:p>
            <a:pPr marL="0" indent="0">
              <a:buNone/>
            </a:pPr>
            <a:r>
              <a:rPr lang="pl-PL" sz="2100" b="1" dirty="0"/>
              <a:t>PROGRAM TRZECIEGO DNIA SZKOLENIA</a:t>
            </a:r>
          </a:p>
          <a:p>
            <a:pPr marL="0" indent="0">
              <a:lnSpc>
                <a:spcPct val="170000"/>
              </a:lnSpc>
              <a:spcBef>
                <a:spcPts val="0"/>
              </a:spcBef>
              <a:buNone/>
            </a:pPr>
            <a:r>
              <a:rPr lang="pl-PL" sz="2100" dirty="0"/>
              <a:t>Tematyka: </a:t>
            </a:r>
          </a:p>
          <a:p>
            <a:pPr marL="0" indent="0">
              <a:lnSpc>
                <a:spcPct val="170000"/>
              </a:lnSpc>
              <a:spcBef>
                <a:spcPts val="0"/>
              </a:spcBef>
              <a:buNone/>
            </a:pPr>
            <a:r>
              <a:rPr lang="pl-PL" sz="2100" b="1" dirty="0"/>
              <a:t>Rozwój kompetencji matematyczno-przyrodniczych na II etapie edukacyjnym</a:t>
            </a:r>
            <a:r>
              <a:rPr lang="pl-PL" sz="2100" dirty="0"/>
              <a:t> </a:t>
            </a:r>
          </a:p>
          <a:p>
            <a:pPr>
              <a:lnSpc>
                <a:spcPct val="170000"/>
              </a:lnSpc>
              <a:spcBef>
                <a:spcPts val="0"/>
              </a:spcBef>
            </a:pPr>
            <a:r>
              <a:rPr lang="pl-PL" sz="2100" dirty="0"/>
              <a:t>Istotne elementy kompetencji matematyczno-przyrodniczych kształtowane w klasach IV–VIII </a:t>
            </a:r>
          </a:p>
          <a:p>
            <a:pPr>
              <a:lnSpc>
                <a:spcPct val="170000"/>
              </a:lnSpc>
              <a:spcBef>
                <a:spcPts val="0"/>
              </a:spcBef>
            </a:pPr>
            <a:r>
              <a:rPr lang="pl-PL" sz="2100" dirty="0"/>
              <a:t>Profil kompetencyjny ucznia/nauczyciela rozwijającego kompetencje matematyczno-przyrodnicze </a:t>
            </a:r>
          </a:p>
          <a:p>
            <a:pPr>
              <a:lnSpc>
                <a:spcPct val="170000"/>
              </a:lnSpc>
              <a:spcBef>
                <a:spcPts val="0"/>
              </a:spcBef>
            </a:pPr>
            <a:r>
              <a:rPr lang="pl-PL" sz="2100" dirty="0"/>
              <a:t>Wnioski z ogólnopolskich badań dotyczących kompetencji mat-przyrodniczych  uczniów na II etapie edukacyjnym </a:t>
            </a:r>
          </a:p>
          <a:p>
            <a:pPr>
              <a:lnSpc>
                <a:spcPct val="170000"/>
              </a:lnSpc>
              <a:spcBef>
                <a:spcPts val="0"/>
              </a:spcBef>
            </a:pPr>
            <a:r>
              <a:rPr lang="pl-PL" sz="2100" dirty="0"/>
              <a:t>Obszary pracy szkoły istotne dla rozwoju kompetencji matematyczno-przyrodniczych uczniów </a:t>
            </a:r>
          </a:p>
          <a:p>
            <a:pPr>
              <a:lnSpc>
                <a:spcPct val="170000"/>
              </a:lnSpc>
              <a:spcBef>
                <a:spcPts val="0"/>
              </a:spcBef>
            </a:pPr>
            <a:r>
              <a:rPr lang="pl-PL" sz="2100" dirty="0"/>
              <a:t>Czynniki wpływające na rozwój umiejętności matematyczno-przyrodniczych uczniów </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659F46CE-8D8F-484C-B9FF-C1B61ADD3C87}"/>
              </a:ext>
            </a:extLst>
          </p:cNvPr>
          <p:cNvSpPr>
            <a:spLocks noGrp="1"/>
          </p:cNvSpPr>
          <p:nvPr>
            <p:ph type="sldNum" sz="quarter" idx="12"/>
          </p:nvPr>
        </p:nvSpPr>
        <p:spPr/>
        <p:txBody>
          <a:bodyPr/>
          <a:lstStyle/>
          <a:p>
            <a:fld id="{0416AB9B-29CC-41B5-BC0A-919D45734DF7}" type="slidenum">
              <a:rPr lang="pl-PL" smtClean="0"/>
              <a:t>4</a:t>
            </a:fld>
            <a:endParaRPr lang="pl-PL"/>
          </a:p>
        </p:txBody>
      </p:sp>
    </p:spTree>
    <p:extLst>
      <p:ext uri="{BB962C8B-B14F-4D97-AF65-F5344CB8AC3E}">
        <p14:creationId xmlns:p14="http://schemas.microsoft.com/office/powerpoint/2010/main" val="3802602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26084"/>
            <a:ext cx="10649607" cy="4701492"/>
          </a:xfrm>
        </p:spPr>
        <p:txBody>
          <a:bodyPr>
            <a:normAutofit fontScale="92500" lnSpcReduction="10000"/>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500" b="1" dirty="0">
                <a:hlinkClick r:id="rId4"/>
              </a:rPr>
              <a:t>POLSKIE RAMY KWALIFIKACJI</a:t>
            </a:r>
            <a:endParaRPr lang="pl-PL" sz="3500"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r>
              <a:rPr lang="pl-PL" dirty="0"/>
              <a:t>Analiza dokumentów</a:t>
            </a:r>
          </a:p>
        </p:txBody>
      </p:sp>
      <p:pic>
        <p:nvPicPr>
          <p:cNvPr id="7" name="Obraz 6"/>
          <p:cNvPicPr>
            <a:picLocks noChangeAspect="1"/>
          </p:cNvPicPr>
          <p:nvPr/>
        </p:nvPicPr>
        <p:blipFill>
          <a:blip r:embed="rId5"/>
          <a:stretch>
            <a:fillRect/>
          </a:stretch>
        </p:blipFill>
        <p:spPr>
          <a:xfrm>
            <a:off x="2341567" y="5815586"/>
            <a:ext cx="7327261" cy="1240604"/>
          </a:xfrm>
          <a:prstGeom prst="rect">
            <a:avLst/>
          </a:prstGeom>
        </p:spPr>
      </p:pic>
      <p:pic>
        <p:nvPicPr>
          <p:cNvPr id="5" name="Obraz 4">
            <a:extLst>
              <a:ext uri="{FF2B5EF4-FFF2-40B4-BE49-F238E27FC236}">
                <a16:creationId xmlns:a16="http://schemas.microsoft.com/office/drawing/2014/main" id="{A2F9560C-CDE1-904A-BC90-A66B4C9CE5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096204" y="2616200"/>
            <a:ext cx="2133600" cy="2133600"/>
          </a:xfrm>
          <a:prstGeom prst="rect">
            <a:avLst/>
          </a:prstGeom>
        </p:spPr>
      </p:pic>
      <p:sp>
        <p:nvSpPr>
          <p:cNvPr id="4" name="Symbol zastępczy numeru slajdu 3">
            <a:extLst>
              <a:ext uri="{FF2B5EF4-FFF2-40B4-BE49-F238E27FC236}">
                <a16:creationId xmlns:a16="http://schemas.microsoft.com/office/drawing/2014/main" id="{93D37170-42C2-6948-8A96-1EE60613FAE3}"/>
              </a:ext>
            </a:extLst>
          </p:cNvPr>
          <p:cNvSpPr>
            <a:spLocks noGrp="1"/>
          </p:cNvSpPr>
          <p:nvPr>
            <p:ph type="sldNum" sz="quarter" idx="12"/>
          </p:nvPr>
        </p:nvSpPr>
        <p:spPr/>
        <p:txBody>
          <a:bodyPr/>
          <a:lstStyle/>
          <a:p>
            <a:fld id="{0416AB9B-29CC-41B5-BC0A-919D45734DF7}" type="slidenum">
              <a:rPr lang="pl-PL" smtClean="0"/>
              <a:t>5</a:t>
            </a:fld>
            <a:endParaRPr lang="pl-PL"/>
          </a:p>
        </p:txBody>
      </p:sp>
    </p:spTree>
    <p:extLst>
      <p:ext uri="{BB962C8B-B14F-4D97-AF65-F5344CB8AC3E}">
        <p14:creationId xmlns:p14="http://schemas.microsoft.com/office/powerpoint/2010/main" val="415996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2608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r>
              <a:rPr lang="pl-PL" dirty="0"/>
              <a:t>Praca w grupach</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graphicFrame>
        <p:nvGraphicFramePr>
          <p:cNvPr id="4" name="Tabela 3">
            <a:extLst>
              <a:ext uri="{FF2B5EF4-FFF2-40B4-BE49-F238E27FC236}">
                <a16:creationId xmlns:a16="http://schemas.microsoft.com/office/drawing/2014/main" id="{1E194345-534D-7D4D-8DB1-FDA866F7C949}"/>
              </a:ext>
            </a:extLst>
          </p:cNvPr>
          <p:cNvGraphicFramePr>
            <a:graphicFrameLocks noGrp="1"/>
          </p:cNvGraphicFramePr>
          <p:nvPr>
            <p:extLst>
              <p:ext uri="{D42A27DB-BD31-4B8C-83A1-F6EECF244321}">
                <p14:modId xmlns:p14="http://schemas.microsoft.com/office/powerpoint/2010/main" val="911590435"/>
              </p:ext>
            </p:extLst>
          </p:nvPr>
        </p:nvGraphicFramePr>
        <p:xfrm>
          <a:off x="2099003" y="1492016"/>
          <a:ext cx="8128000" cy="332369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1000610556"/>
                    </a:ext>
                  </a:extLst>
                </a:gridCol>
                <a:gridCol w="4064000">
                  <a:extLst>
                    <a:ext uri="{9D8B030D-6E8A-4147-A177-3AD203B41FA5}">
                      <a16:colId xmlns:a16="http://schemas.microsoft.com/office/drawing/2014/main" val="2257445133"/>
                    </a:ext>
                  </a:extLst>
                </a:gridCol>
              </a:tblGrid>
              <a:tr h="1403450">
                <a:tc>
                  <a:txBody>
                    <a:bodyPr/>
                    <a:lstStyle/>
                    <a:p>
                      <a:pPr algn="ctr"/>
                      <a:r>
                        <a:rPr lang="pl-PL" sz="2000" b="0" dirty="0"/>
                        <a:t>Opis wybranych zjawisk i procesów zachodzących w przyrodzie oraz technice</a:t>
                      </a:r>
                    </a:p>
                  </a:txBody>
                  <a:tcPr anchor="ctr"/>
                </a:tc>
                <a:tc>
                  <a:txBody>
                    <a:bodyPr/>
                    <a:lstStyle/>
                    <a:p>
                      <a:pPr algn="ctr"/>
                      <a:r>
                        <a:rPr lang="pl-PL" sz="2000" b="0" dirty="0"/>
                        <a:t>Umiejętność posługiwania się narzędziami charakterystycznymi dla danego przedmiotu w różnych sytuacjach</a:t>
                      </a:r>
                    </a:p>
                  </a:txBody>
                  <a:tcPr anchor="ctr"/>
                </a:tc>
                <a:extLst>
                  <a:ext uri="{0D108BD9-81ED-4DB2-BD59-A6C34878D82A}">
                    <a16:rowId xmlns:a16="http://schemas.microsoft.com/office/drawing/2014/main" val="1551868401"/>
                  </a:ext>
                </a:extLst>
              </a:tr>
              <a:tr h="0">
                <a:tc>
                  <a:txBody>
                    <a:bodyPr/>
                    <a:lstStyle/>
                    <a:p>
                      <a:pPr algn="ctr"/>
                      <a:endParaRPr lang="pl-PL" sz="2000" dirty="0"/>
                    </a:p>
                    <a:p>
                      <a:pPr algn="ctr"/>
                      <a:endParaRPr lang="pl-PL" sz="2000" dirty="0"/>
                    </a:p>
                    <a:p>
                      <a:pPr algn="ctr"/>
                      <a:r>
                        <a:rPr lang="pl-PL" sz="4000" dirty="0"/>
                        <a:t>?</a:t>
                      </a:r>
                    </a:p>
                    <a:p>
                      <a:pPr algn="ctr"/>
                      <a:endParaRPr lang="pl-PL" sz="2000" dirty="0"/>
                    </a:p>
                    <a:p>
                      <a:pPr algn="ctr"/>
                      <a:endParaRPr lang="pl-PL" sz="2000" dirty="0"/>
                    </a:p>
                  </a:txBody>
                  <a:tcPr anchor="ctr"/>
                </a:tc>
                <a:tc>
                  <a:txBody>
                    <a:bodyPr/>
                    <a:lstStyle/>
                    <a:p>
                      <a:pPr marL="0" algn="ctr" defTabSz="914377" rtl="0" eaLnBrk="1" latinLnBrk="0" hangingPunct="1"/>
                      <a:r>
                        <a:rPr lang="pl-PL" sz="4000" kern="1200" dirty="0">
                          <a:solidFill>
                            <a:schemeClr val="dk1"/>
                          </a:solidFill>
                          <a:latin typeface="+mn-lt"/>
                          <a:ea typeface="+mn-ea"/>
                          <a:cs typeface="+mn-cs"/>
                        </a:rPr>
                        <a:t>?</a:t>
                      </a:r>
                    </a:p>
                  </a:txBody>
                  <a:tcPr anchor="ctr"/>
                </a:tc>
                <a:extLst>
                  <a:ext uri="{0D108BD9-81ED-4DB2-BD59-A6C34878D82A}">
                    <a16:rowId xmlns:a16="http://schemas.microsoft.com/office/drawing/2014/main" val="1566387168"/>
                  </a:ext>
                </a:extLst>
              </a:tr>
            </a:tbl>
          </a:graphicData>
        </a:graphic>
      </p:graphicFrame>
      <p:sp>
        <p:nvSpPr>
          <p:cNvPr id="5" name="Symbol zastępczy numeru slajdu 4">
            <a:extLst>
              <a:ext uri="{FF2B5EF4-FFF2-40B4-BE49-F238E27FC236}">
                <a16:creationId xmlns:a16="http://schemas.microsoft.com/office/drawing/2014/main" id="{D7959F8D-3D59-0C41-BEB8-348C7E38FB9C}"/>
              </a:ext>
            </a:extLst>
          </p:cNvPr>
          <p:cNvSpPr>
            <a:spLocks noGrp="1"/>
          </p:cNvSpPr>
          <p:nvPr>
            <p:ph type="sldNum" sz="quarter" idx="12"/>
          </p:nvPr>
        </p:nvSpPr>
        <p:spPr/>
        <p:txBody>
          <a:bodyPr/>
          <a:lstStyle/>
          <a:p>
            <a:fld id="{0416AB9B-29CC-41B5-BC0A-919D45734DF7}" type="slidenum">
              <a:rPr lang="pl-PL" smtClean="0"/>
              <a:t>6</a:t>
            </a:fld>
            <a:endParaRPr lang="pl-PL"/>
          </a:p>
        </p:txBody>
      </p:sp>
    </p:spTree>
    <p:extLst>
      <p:ext uri="{BB962C8B-B14F-4D97-AF65-F5344CB8AC3E}">
        <p14:creationId xmlns:p14="http://schemas.microsoft.com/office/powerpoint/2010/main" val="4183803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26084"/>
            <a:ext cx="10649607" cy="4701492"/>
          </a:xfrm>
        </p:spPr>
        <p:txBody>
          <a:bodyPr>
            <a:normAutofit fontScale="85000" lnSpcReduction="20000"/>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500" b="1" dirty="0"/>
              <a:t>Lista niezbędnych narzędzi i materiałów potrzebnych </a:t>
            </a:r>
            <a:br>
              <a:rPr lang="pl-PL" sz="3500" b="1" dirty="0"/>
            </a:br>
            <a:r>
              <a:rPr lang="pl-PL" sz="3500" b="1" dirty="0"/>
              <a:t>w kształtowaniu kompetencji kluczowych na przedmiotach </a:t>
            </a:r>
            <a:r>
              <a:rPr lang="pl-PL" sz="3500" b="1" dirty="0" err="1"/>
              <a:t>matematyczno</a:t>
            </a:r>
            <a:r>
              <a:rPr lang="pl-PL" sz="3500" b="1" dirty="0"/>
              <a:t> – przyrodniczych</a:t>
            </a:r>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endParaRPr lang="pl-PL" b="1" dirty="0"/>
          </a:p>
          <a:p>
            <a:pPr marL="0" indent="0" algn="ctr">
              <a:lnSpc>
                <a:spcPct val="150000"/>
              </a:lnSpc>
              <a:spcBef>
                <a:spcPts val="0"/>
              </a:spcBef>
              <a:buNone/>
            </a:pPr>
            <a:r>
              <a:rPr lang="pl-PL" dirty="0"/>
              <a:t>Burza mózgów</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4" name="Obraz 3">
            <a:extLst>
              <a:ext uri="{FF2B5EF4-FFF2-40B4-BE49-F238E27FC236}">
                <a16:creationId xmlns:a16="http://schemas.microsoft.com/office/drawing/2014/main" id="{EC69E8C3-E45F-B84B-A2BB-45E5E75DF7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9530" y="3632200"/>
            <a:ext cx="2373069" cy="1568450"/>
          </a:xfrm>
          <a:prstGeom prst="rect">
            <a:avLst/>
          </a:prstGeom>
        </p:spPr>
      </p:pic>
      <p:sp>
        <p:nvSpPr>
          <p:cNvPr id="5" name="Symbol zastępczy numeru slajdu 4">
            <a:extLst>
              <a:ext uri="{FF2B5EF4-FFF2-40B4-BE49-F238E27FC236}">
                <a16:creationId xmlns:a16="http://schemas.microsoft.com/office/drawing/2014/main" id="{C1ACFABA-A060-2548-B994-3084C812C36D}"/>
              </a:ext>
            </a:extLst>
          </p:cNvPr>
          <p:cNvSpPr>
            <a:spLocks noGrp="1"/>
          </p:cNvSpPr>
          <p:nvPr>
            <p:ph type="sldNum" sz="quarter" idx="12"/>
          </p:nvPr>
        </p:nvSpPr>
        <p:spPr/>
        <p:txBody>
          <a:bodyPr/>
          <a:lstStyle/>
          <a:p>
            <a:fld id="{0416AB9B-29CC-41B5-BC0A-919D45734DF7}" type="slidenum">
              <a:rPr lang="pl-PL" smtClean="0"/>
              <a:t>7</a:t>
            </a:fld>
            <a:endParaRPr lang="pl-PL"/>
          </a:p>
        </p:txBody>
      </p:sp>
    </p:spTree>
    <p:extLst>
      <p:ext uri="{BB962C8B-B14F-4D97-AF65-F5344CB8AC3E}">
        <p14:creationId xmlns:p14="http://schemas.microsoft.com/office/powerpoint/2010/main" val="374271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sp>
        <p:nvSpPr>
          <p:cNvPr id="3" name="Symbol zastępczy zawartości 2"/>
          <p:cNvSpPr>
            <a:spLocks noGrp="1"/>
          </p:cNvSpPr>
          <p:nvPr>
            <p:ph idx="1"/>
          </p:nvPr>
        </p:nvSpPr>
        <p:spPr>
          <a:xfrm>
            <a:off x="838200" y="1026084"/>
            <a:ext cx="10649607" cy="4701492"/>
          </a:xfrm>
        </p:spPr>
        <p:txBody>
          <a:bodyPr>
            <a:normAutofit/>
          </a:bodyPr>
          <a:lstStyle/>
          <a:p>
            <a:pPr marL="0" indent="0" algn="ctr">
              <a:lnSpc>
                <a:spcPct val="150000"/>
              </a:lnSpc>
              <a:spcBef>
                <a:spcPts val="0"/>
              </a:spcBef>
              <a:buNone/>
            </a:pPr>
            <a:endParaRPr lang="pl-PL" b="1" dirty="0"/>
          </a:p>
          <a:p>
            <a:pPr marL="0" indent="0" algn="ctr">
              <a:lnSpc>
                <a:spcPct val="150000"/>
              </a:lnSpc>
              <a:spcBef>
                <a:spcPts val="0"/>
              </a:spcBef>
              <a:buNone/>
            </a:pPr>
            <a:r>
              <a:rPr lang="pl-PL" sz="3500" b="1" dirty="0"/>
              <a:t>Obserwacja, pokaz, doświadczenie, eksperyment</a:t>
            </a:r>
          </a:p>
          <a:p>
            <a:pPr marL="0" indent="0" algn="ctr">
              <a:lnSpc>
                <a:spcPct val="150000"/>
              </a:lnSpc>
              <a:spcBef>
                <a:spcPts val="0"/>
              </a:spcBef>
              <a:buNone/>
            </a:pPr>
            <a:endParaRPr lang="pl-PL" b="1" dirty="0"/>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pic>
        <p:nvPicPr>
          <p:cNvPr id="8" name="Obraz 7">
            <a:extLst>
              <a:ext uri="{FF2B5EF4-FFF2-40B4-BE49-F238E27FC236}">
                <a16:creationId xmlns:a16="http://schemas.microsoft.com/office/drawing/2014/main" id="{23FA7173-6AF1-5B45-8B42-087B0AE608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4299" y="2781176"/>
            <a:ext cx="2941796" cy="2946400"/>
          </a:xfrm>
          <a:prstGeom prst="rect">
            <a:avLst/>
          </a:prstGeom>
        </p:spPr>
      </p:pic>
      <p:sp>
        <p:nvSpPr>
          <p:cNvPr id="4" name="Symbol zastępczy numeru slajdu 3">
            <a:extLst>
              <a:ext uri="{FF2B5EF4-FFF2-40B4-BE49-F238E27FC236}">
                <a16:creationId xmlns:a16="http://schemas.microsoft.com/office/drawing/2014/main" id="{C16EA4D1-64E5-8246-8466-ABDFBAF04B07}"/>
              </a:ext>
            </a:extLst>
          </p:cNvPr>
          <p:cNvSpPr>
            <a:spLocks noGrp="1"/>
          </p:cNvSpPr>
          <p:nvPr>
            <p:ph type="sldNum" sz="quarter" idx="12"/>
          </p:nvPr>
        </p:nvSpPr>
        <p:spPr/>
        <p:txBody>
          <a:bodyPr/>
          <a:lstStyle/>
          <a:p>
            <a:fld id="{0416AB9B-29CC-41B5-BC0A-919D45734DF7}" type="slidenum">
              <a:rPr lang="pl-PL" smtClean="0"/>
              <a:t>8</a:t>
            </a:fld>
            <a:endParaRPr lang="pl-PL"/>
          </a:p>
        </p:txBody>
      </p:sp>
    </p:spTree>
    <p:extLst>
      <p:ext uri="{BB962C8B-B14F-4D97-AF65-F5344CB8AC3E}">
        <p14:creationId xmlns:p14="http://schemas.microsoft.com/office/powerpoint/2010/main" val="306670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3"/>
          <a:stretch>
            <a:fillRect/>
          </a:stretch>
        </p:blipFill>
        <p:spPr>
          <a:xfrm>
            <a:off x="2855495" y="1"/>
            <a:ext cx="7318520" cy="938073"/>
          </a:xfrm>
          <a:prstGeom prst="rect">
            <a:avLst/>
          </a:prstGeom>
        </p:spPr>
      </p:pic>
      <p:sp>
        <p:nvSpPr>
          <p:cNvPr id="2" name="Tytuł 1"/>
          <p:cNvSpPr>
            <a:spLocks noGrp="1"/>
          </p:cNvSpPr>
          <p:nvPr>
            <p:ph type="title"/>
          </p:nvPr>
        </p:nvSpPr>
        <p:spPr>
          <a:xfrm>
            <a:off x="922284" y="-88012"/>
            <a:ext cx="10481441" cy="1114096"/>
          </a:xfrm>
        </p:spPr>
        <p:txBody>
          <a:bodyPr>
            <a:normAutofit/>
          </a:bodyPr>
          <a:lstStyle/>
          <a:p>
            <a:pPr algn="ctr"/>
            <a:br>
              <a:rPr lang="pl-PL" sz="1000" dirty="0"/>
            </a:br>
            <a:br>
              <a:rPr lang="pl-PL" sz="1000" dirty="0"/>
            </a:br>
            <a:br>
              <a:rPr lang="pl-PL" sz="1000" dirty="0"/>
            </a:br>
            <a:br>
              <a:rPr lang="pl-PL" sz="1000" dirty="0"/>
            </a:br>
            <a:br>
              <a:rPr lang="pl-PL" sz="1000" dirty="0"/>
            </a:br>
            <a:br>
              <a:rPr lang="pl-PL" sz="1000" dirty="0"/>
            </a:br>
            <a:r>
              <a:rPr lang="pl-PL" sz="1200" i="1" dirty="0"/>
              <a:t>DOSKONALENIE TRENERÓW WSPOMAGANIA OŚWIATY  </a:t>
            </a:r>
            <a:r>
              <a:rPr lang="pl-PL" sz="1200" dirty="0"/>
              <a:t>POWR.02.10.00-00-7015/17</a:t>
            </a:r>
          </a:p>
        </p:txBody>
      </p:sp>
      <p:pic>
        <p:nvPicPr>
          <p:cNvPr id="7" name="Obraz 6"/>
          <p:cNvPicPr>
            <a:picLocks noChangeAspect="1"/>
          </p:cNvPicPr>
          <p:nvPr/>
        </p:nvPicPr>
        <p:blipFill>
          <a:blip r:embed="rId4"/>
          <a:stretch>
            <a:fillRect/>
          </a:stretch>
        </p:blipFill>
        <p:spPr>
          <a:xfrm>
            <a:off x="2341567" y="5815586"/>
            <a:ext cx="7327261" cy="1240604"/>
          </a:xfrm>
          <a:prstGeom prst="rect">
            <a:avLst/>
          </a:prstGeom>
        </p:spPr>
      </p:pic>
      <p:sp>
        <p:nvSpPr>
          <p:cNvPr id="4" name="Symbol zastępczy numeru slajdu 3">
            <a:extLst>
              <a:ext uri="{FF2B5EF4-FFF2-40B4-BE49-F238E27FC236}">
                <a16:creationId xmlns:a16="http://schemas.microsoft.com/office/drawing/2014/main" id="{C16EA4D1-64E5-8246-8466-ABDFBAF04B07}"/>
              </a:ext>
            </a:extLst>
          </p:cNvPr>
          <p:cNvSpPr>
            <a:spLocks noGrp="1"/>
          </p:cNvSpPr>
          <p:nvPr>
            <p:ph type="sldNum" sz="quarter" idx="12"/>
          </p:nvPr>
        </p:nvSpPr>
        <p:spPr/>
        <p:txBody>
          <a:bodyPr/>
          <a:lstStyle/>
          <a:p>
            <a:fld id="{0416AB9B-29CC-41B5-BC0A-919D45734DF7}" type="slidenum">
              <a:rPr lang="pl-PL" smtClean="0"/>
              <a:t>9</a:t>
            </a:fld>
            <a:endParaRPr lang="pl-PL"/>
          </a:p>
        </p:txBody>
      </p:sp>
      <p:sp>
        <p:nvSpPr>
          <p:cNvPr id="10" name="Tytuł 3">
            <a:extLst>
              <a:ext uri="{FF2B5EF4-FFF2-40B4-BE49-F238E27FC236}">
                <a16:creationId xmlns:a16="http://schemas.microsoft.com/office/drawing/2014/main" id="{ECFA64CE-DD04-5544-9879-B676E3A44A98}"/>
              </a:ext>
            </a:extLst>
          </p:cNvPr>
          <p:cNvSpPr txBox="1">
            <a:spLocks/>
          </p:cNvSpPr>
          <p:nvPr/>
        </p:nvSpPr>
        <p:spPr>
          <a:xfrm>
            <a:off x="903423" y="1188847"/>
            <a:ext cx="7886700" cy="579986"/>
          </a:xfrm>
          <a:prstGeom prst="rect">
            <a:avLst/>
          </a:prstGeom>
        </p:spPr>
        <p:txBody>
          <a:bodyPr vert="horz" lIns="91440" tIns="45720" rIns="91440" bIns="45720" rtlCol="0" anchor="ctr">
            <a:normAutofit fontScale="9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a:t>Obserwacja</a:t>
            </a:r>
          </a:p>
        </p:txBody>
      </p:sp>
      <p:sp>
        <p:nvSpPr>
          <p:cNvPr id="11" name="Symbol zastępczy zawartości 2">
            <a:extLst>
              <a:ext uri="{FF2B5EF4-FFF2-40B4-BE49-F238E27FC236}">
                <a16:creationId xmlns:a16="http://schemas.microsoft.com/office/drawing/2014/main" id="{A092D892-5777-6B47-A684-31A2DFB92D4A}"/>
              </a:ext>
            </a:extLst>
          </p:cNvPr>
          <p:cNvSpPr txBox="1">
            <a:spLocks/>
          </p:cNvSpPr>
          <p:nvPr/>
        </p:nvSpPr>
        <p:spPr>
          <a:xfrm>
            <a:off x="656595" y="1853278"/>
            <a:ext cx="6836632" cy="45826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352C2C"/>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352C2C"/>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pl-PL" sz="2000" b="1" dirty="0"/>
              <a:t>technika badawcza</a:t>
            </a:r>
            <a:r>
              <a:rPr lang="pl-PL" sz="2000" dirty="0"/>
              <a:t>, która przeprowadzona według ustalonego planu, w konkretnym celu oraz w obiektywny sposób dostarcza badaczowi informacji na temat zachowania się zjawisk, zachowań, zdarzeń. Zaletą obserwacji jest możliwość zarejestrowania zdarzeń, których badacz wcześniej nie przewidział, zdarzeń, które są dla niego zaskoczeniem. Jest to </a:t>
            </a:r>
            <a:r>
              <a:rPr lang="pl-PL" sz="2000" b="1" dirty="0"/>
              <a:t>podstawowy element doświadczenia .</a:t>
            </a:r>
          </a:p>
        </p:txBody>
      </p:sp>
      <p:pic>
        <p:nvPicPr>
          <p:cNvPr id="12" name="Obraz 11">
            <a:extLst>
              <a:ext uri="{FF2B5EF4-FFF2-40B4-BE49-F238E27FC236}">
                <a16:creationId xmlns:a16="http://schemas.microsoft.com/office/drawing/2014/main" id="{7D09C81A-0166-864C-8E13-E78BE808C6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0941" y="960507"/>
            <a:ext cx="3035774" cy="4379891"/>
          </a:xfrm>
          <a:prstGeom prst="rect">
            <a:avLst/>
          </a:prstGeom>
          <a:ln>
            <a:noFill/>
          </a:ln>
          <a:effectLst>
            <a:softEdge rad="112500"/>
          </a:effectLst>
        </p:spPr>
      </p:pic>
    </p:spTree>
    <p:extLst>
      <p:ext uri="{BB962C8B-B14F-4D97-AF65-F5344CB8AC3E}">
        <p14:creationId xmlns:p14="http://schemas.microsoft.com/office/powerpoint/2010/main" val="383583525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1977</TotalTime>
  <Words>499</Words>
  <Application>Microsoft Macintosh PowerPoint</Application>
  <PresentationFormat>Panoramiczny</PresentationFormat>
  <Paragraphs>190</Paragraphs>
  <Slides>33</Slides>
  <Notes>24</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33</vt:i4>
      </vt:variant>
    </vt:vector>
  </HeadingPairs>
  <TitlesOfParts>
    <vt:vector size="38" baseType="lpstr">
      <vt:lpstr>Arial</vt:lpstr>
      <vt:lpstr>Arial,Italic</vt:lpstr>
      <vt:lpstr>Calibri</vt:lpstr>
      <vt:lpstr>Calibri Light</vt:lpstr>
      <vt:lpstr>Motyw pakietu Office</vt:lpstr>
      <vt:lpstr>Prezentacja programu PowerPoint</vt:lpstr>
      <vt:lpstr>Zjazd 1  DZIEŃ 3</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Prezentacja programu PowerPoint</vt:lpstr>
      <vt:lpstr>Prezentacja programu PowerPoint</vt:lpstr>
      <vt:lpstr>Prezentacja programu PowerPoint</vt:lpstr>
      <vt:lpstr>Prezentacja programu PowerPoint</vt:lpstr>
      <vt:lpstr>      DOSKONALENIE TRENERÓW WSPOMAGANIA OŚWIATY  POWR.02.10.00-00-7015/17</vt:lpstr>
      <vt:lpstr>Prezentacja programu PowerPoint</vt:lpstr>
      <vt:lpstr>Prezentacja programu PowerPoint</vt:lpstr>
      <vt:lpstr>Prezentacja programu PowerPoint</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lpstr>      DOSKONALENIE TRENERÓW WSPOMAGANIA OŚWIATY  POWR.02.10.00-00-7015/17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Maria Okońska</dc:creator>
  <cp:lastModifiedBy>Anna Romańska</cp:lastModifiedBy>
  <cp:revision>245</cp:revision>
  <dcterms:created xsi:type="dcterms:W3CDTF">2018-12-02T13:14:09Z</dcterms:created>
  <dcterms:modified xsi:type="dcterms:W3CDTF">2019-01-18T20:09:58Z</dcterms:modified>
</cp:coreProperties>
</file>